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8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14"/>
  </p:notesMasterIdLst>
  <p:handoutMasterIdLst>
    <p:handoutMasterId r:id="rId15"/>
  </p:handoutMasterIdLst>
  <p:sldIdLst>
    <p:sldId id="258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9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687"/>
    <a:srgbClr val="FEF7F7"/>
    <a:srgbClr val="043163"/>
    <a:srgbClr val="0D4374"/>
    <a:srgbClr val="7ABBCB"/>
    <a:srgbClr val="847A6C"/>
    <a:srgbClr val="E47623"/>
    <a:srgbClr val="9CA920"/>
    <a:srgbClr val="8D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B204D9-52E1-44E9-9771-06724980A93A}" v="18" dt="2021-09-24T12:51:14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8" autoAdjust="0"/>
  </p:normalViewPr>
  <p:slideViewPr>
    <p:cSldViewPr snapToGrid="0" snapToObjects="1" showGuides="1">
      <p:cViewPr varScale="1">
        <p:scale>
          <a:sx n="121" d="100"/>
          <a:sy n="121" d="100"/>
        </p:scale>
        <p:origin x="1546" y="91"/>
      </p:cViewPr>
      <p:guideLst>
        <p:guide orient="horz" pos="39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64339129483814528"/>
        </c:manualLayout>
      </c:layout>
      <c:lineChart>
        <c:grouping val="standard"/>
        <c:varyColors val="0"/>
        <c:ser>
          <c:idx val="0"/>
          <c:order val="0"/>
          <c:tx>
            <c:strRef>
              <c:f>'Bil.3 Fig1'!$B$2</c:f>
              <c:strCache>
                <c:ptCount val="1"/>
                <c:pt idx="0">
                  <c:v>Systembolaget.se (totalt)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'Bil.3 Fig1'!$A$3:$A$14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'Bil.3 Fig1'!$B$3:$B$14</c:f>
              <c:numCache>
                <c:formatCode>0.00</c:formatCode>
                <c:ptCount val="12"/>
                <c:pt idx="0">
                  <c:v>1.427956E-2</c:v>
                </c:pt>
                <c:pt idx="1">
                  <c:v>1.810115E-2</c:v>
                </c:pt>
                <c:pt idx="2">
                  <c:v>2.6029469999999999E-2</c:v>
                </c:pt>
                <c:pt idx="3">
                  <c:v>3.1566530000000002E-2</c:v>
                </c:pt>
                <c:pt idx="4">
                  <c:v>2.927691E-2</c:v>
                </c:pt>
                <c:pt idx="5">
                  <c:v>3.041719E-2</c:v>
                </c:pt>
                <c:pt idx="6">
                  <c:v>2.8683230000000001E-2</c:v>
                </c:pt>
                <c:pt idx="7">
                  <c:v>2.9368140000000001E-2</c:v>
                </c:pt>
                <c:pt idx="8">
                  <c:v>1.8941940000000001E-2</c:v>
                </c:pt>
                <c:pt idx="9">
                  <c:v>2.865169E-2</c:v>
                </c:pt>
                <c:pt idx="10">
                  <c:v>3.2225879999999998E-2</c:v>
                </c:pt>
                <c:pt idx="11">
                  <c:v>4.54426E-2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D2-4242-8F95-E3D9E2F09F34}"/>
            </c:ext>
          </c:extLst>
        </c:ser>
        <c:ser>
          <c:idx val="1"/>
          <c:order val="1"/>
          <c:tx>
            <c:strRef>
              <c:f>'Bil.3 Fig1'!$C$2</c:f>
              <c:strCache>
                <c:ptCount val="1"/>
                <c:pt idx="0">
                  <c:v>Systembolaget.se (SB kunder)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'Bil.3 Fig1'!$A$3:$A$14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'Bil.3 Fig1'!$C$3:$C$14</c:f>
              <c:numCache>
                <c:formatCode>0.00</c:formatCode>
                <c:ptCount val="12"/>
                <c:pt idx="0">
                  <c:v>2.382749E-2</c:v>
                </c:pt>
                <c:pt idx="1">
                  <c:v>3.790371E-2</c:v>
                </c:pt>
                <c:pt idx="2">
                  <c:v>4.2937759999999998E-2</c:v>
                </c:pt>
                <c:pt idx="3">
                  <c:v>5.7674629999999998E-2</c:v>
                </c:pt>
                <c:pt idx="4">
                  <c:v>4.7986710000000002E-2</c:v>
                </c:pt>
                <c:pt idx="5">
                  <c:v>4.7032909999999997E-2</c:v>
                </c:pt>
                <c:pt idx="6">
                  <c:v>4.630302E-2</c:v>
                </c:pt>
                <c:pt idx="7">
                  <c:v>4.8191989999999997E-2</c:v>
                </c:pt>
                <c:pt idx="8">
                  <c:v>3.1479380000000001E-2</c:v>
                </c:pt>
                <c:pt idx="9">
                  <c:v>5.5216179999999997E-2</c:v>
                </c:pt>
                <c:pt idx="10">
                  <c:v>5.5743910000000001E-2</c:v>
                </c:pt>
                <c:pt idx="11">
                  <c:v>7.5920890000000005E-2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D2-4242-8F95-E3D9E2F09F34}"/>
            </c:ext>
          </c:extLst>
        </c:ser>
        <c:ser>
          <c:idx val="2"/>
          <c:order val="2"/>
          <c:tx>
            <c:strRef>
              <c:f>'Bil.3 Fig1'!$D$2</c:f>
              <c:strCache>
                <c:ptCount val="1"/>
                <c:pt idx="0">
                  <c:v>Andra leverantörer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'Bil.3 Fig1'!$A$3:$A$14</c:f>
              <c:strCache>
                <c:ptCount val="12"/>
                <c:pt idx="0">
                  <c:v>Januari</c:v>
                </c:pt>
                <c:pt idx="1">
                  <c:v>Februari</c:v>
                </c:pt>
                <c:pt idx="2">
                  <c:v>Mars</c:v>
                </c:pt>
                <c:pt idx="3">
                  <c:v>April</c:v>
                </c:pt>
                <c:pt idx="4">
                  <c:v>Maj</c:v>
                </c:pt>
                <c:pt idx="5">
                  <c:v>Juni</c:v>
                </c:pt>
                <c:pt idx="6">
                  <c:v>Juli</c:v>
                </c:pt>
                <c:pt idx="7">
                  <c:v>Augusti</c:v>
                </c:pt>
                <c:pt idx="8">
                  <c:v>September</c:v>
                </c:pt>
                <c:pt idx="9">
                  <c:v>Oktober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'Bil.3 Fig1'!$D$3:$D$14</c:f>
              <c:numCache>
                <c:formatCode>0.00</c:formatCode>
                <c:ptCount val="12"/>
                <c:pt idx="0">
                  <c:v>7.14271E-3</c:v>
                </c:pt>
                <c:pt idx="1">
                  <c:v>1.0793850000000001E-2</c:v>
                </c:pt>
                <c:pt idx="2">
                  <c:v>9.4917999999999999E-3</c:v>
                </c:pt>
                <c:pt idx="3">
                  <c:v>1.4352480000000001E-2</c:v>
                </c:pt>
                <c:pt idx="4">
                  <c:v>1.0383E-2</c:v>
                </c:pt>
                <c:pt idx="5">
                  <c:v>1.11628E-2</c:v>
                </c:pt>
                <c:pt idx="6">
                  <c:v>1.057223E-2</c:v>
                </c:pt>
                <c:pt idx="7">
                  <c:v>1.2005160000000001E-2</c:v>
                </c:pt>
                <c:pt idx="8">
                  <c:v>9.5365799999999994E-3</c:v>
                </c:pt>
                <c:pt idx="9">
                  <c:v>2.053603E-2</c:v>
                </c:pt>
                <c:pt idx="10">
                  <c:v>1.4950369999999999E-2</c:v>
                </c:pt>
                <c:pt idx="11">
                  <c:v>1.6482489999999999E-2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AD2-4242-8F95-E3D9E2F09F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41338504"/>
        <c:axId val="841337192"/>
      </c:lineChart>
      <c:date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0"/>
        <c:lblOffset val="100"/>
        <c:baseTimeUnit val="days"/>
        <c:minorUnit val="10"/>
      </c:date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At val="1"/>
        <c:crossBetween val="midCat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1.493055555555553E-3"/>
          <c:y val="0.94435358247684853"/>
          <c:w val="0.99850694444444443"/>
          <c:h val="5.564641752315152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64339129483814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'Bil.3 Fig2'!$B$4</c:f>
              <c:strCache>
                <c:ptCount val="1"/>
                <c:pt idx="0">
                  <c:v>Systembolaget.se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'Bil.3 Fig2'!$A$5:$A$8</c:f>
              <c:strCache>
                <c:ptCount val="4"/>
                <c:pt idx="0">
                  <c:v>20-29år</c:v>
                </c:pt>
                <c:pt idx="1">
                  <c:v>30-49år</c:v>
                </c:pt>
                <c:pt idx="2">
                  <c:v>50-64år</c:v>
                </c:pt>
                <c:pt idx="3">
                  <c:v>65-84år</c:v>
                </c:pt>
              </c:strCache>
            </c:strRef>
          </c:cat>
          <c:val>
            <c:numRef>
              <c:f>'Bil.3 Fig2'!$B$5:$B$8</c:f>
              <c:numCache>
                <c:formatCode>0.00</c:formatCode>
                <c:ptCount val="4"/>
                <c:pt idx="0">
                  <c:v>3.2503289999999997E-2</c:v>
                </c:pt>
                <c:pt idx="1">
                  <c:v>5.3700499999999998E-2</c:v>
                </c:pt>
                <c:pt idx="2">
                  <c:v>4.975748E-2</c:v>
                </c:pt>
                <c:pt idx="3">
                  <c:v>5.0689020000000001E-2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53-493C-9C3B-44B91D41B125}"/>
            </c:ext>
          </c:extLst>
        </c:ser>
        <c:ser>
          <c:idx val="1"/>
          <c:order val="1"/>
          <c:tx>
            <c:strRef>
              <c:f>'Bil.3 Fig2'!$C$4</c:f>
              <c:strCache>
                <c:ptCount val="1"/>
                <c:pt idx="0">
                  <c:v>Systembolaget.se med hemleverans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'Bil.3 Fig2'!$A$5:$A$8</c:f>
              <c:strCache>
                <c:ptCount val="4"/>
                <c:pt idx="0">
                  <c:v>20-29år</c:v>
                </c:pt>
                <c:pt idx="1">
                  <c:v>30-49år</c:v>
                </c:pt>
                <c:pt idx="2">
                  <c:v>50-64år</c:v>
                </c:pt>
                <c:pt idx="3">
                  <c:v>65-84år</c:v>
                </c:pt>
              </c:strCache>
            </c:strRef>
          </c:cat>
          <c:val>
            <c:numRef>
              <c:f>'Bil.3 Fig2'!$C$5:$C$8</c:f>
              <c:numCache>
                <c:formatCode>0.00</c:formatCode>
                <c:ptCount val="4"/>
                <c:pt idx="0">
                  <c:v>1.6000000000000001E-3</c:v>
                </c:pt>
                <c:pt idx="1">
                  <c:v>5.1000000000000004E-3</c:v>
                </c:pt>
                <c:pt idx="2">
                  <c:v>4.3E-3</c:v>
                </c:pt>
                <c:pt idx="3">
                  <c:v>1.9099999999999999E-2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53-493C-9C3B-44B91D41B125}"/>
            </c:ext>
          </c:extLst>
        </c:ser>
        <c:ser>
          <c:idx val="2"/>
          <c:order val="2"/>
          <c:tx>
            <c:strRef>
              <c:f>'Bil.3 Fig2'!$D$4</c:f>
              <c:strCache>
                <c:ptCount val="1"/>
                <c:pt idx="0">
                  <c:v>Andra leverantörer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'Bil.3 Fig2'!$A$5:$A$8</c:f>
              <c:strCache>
                <c:ptCount val="4"/>
                <c:pt idx="0">
                  <c:v>20-29år</c:v>
                </c:pt>
                <c:pt idx="1">
                  <c:v>30-49år</c:v>
                </c:pt>
                <c:pt idx="2">
                  <c:v>50-64år</c:v>
                </c:pt>
                <c:pt idx="3">
                  <c:v>65-84år</c:v>
                </c:pt>
              </c:strCache>
            </c:strRef>
          </c:cat>
          <c:val>
            <c:numRef>
              <c:f>'Bil.3 Fig2'!$D$5:$D$8</c:f>
              <c:numCache>
                <c:formatCode>0.00</c:formatCode>
                <c:ptCount val="4"/>
                <c:pt idx="0">
                  <c:v>8.14112E-3</c:v>
                </c:pt>
                <c:pt idx="1">
                  <c:v>1.1941240000000001E-2</c:v>
                </c:pt>
                <c:pt idx="2">
                  <c:v>1.321131E-2</c:v>
                </c:pt>
                <c:pt idx="3">
                  <c:v>1.55648E-2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53-493C-9C3B-44B91D41B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25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"/>
          <c:y val="0.8702205141970567"/>
          <c:w val="1"/>
          <c:h val="9.83710586687563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64339129483814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'Bil.3 Fig3'!$B$2</c:f>
              <c:strCache>
                <c:ptCount val="1"/>
                <c:pt idx="0">
                  <c:v>Onlinebeställningar SB.se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'Bil.3 Fig3'!$A$3:$A$6</c:f>
              <c:strCache>
                <c:ptCount val="4"/>
                <c:pt idx="0">
                  <c:v>20-29år</c:v>
                </c:pt>
                <c:pt idx="1">
                  <c:v>30-49år</c:v>
                </c:pt>
                <c:pt idx="2">
                  <c:v>50-64år</c:v>
                </c:pt>
                <c:pt idx="3">
                  <c:v>65-84år</c:v>
                </c:pt>
              </c:strCache>
            </c:strRef>
          </c:cat>
          <c:val>
            <c:numRef>
              <c:f>'Bil.3 Fig3'!$B$3:$B$6</c:f>
              <c:numCache>
                <c:formatCode>0.0</c:formatCode>
                <c:ptCount val="4"/>
                <c:pt idx="0">
                  <c:v>1.931192</c:v>
                </c:pt>
                <c:pt idx="1">
                  <c:v>1.2801629999999999</c:v>
                </c:pt>
                <c:pt idx="2">
                  <c:v>1.121829</c:v>
                </c:pt>
                <c:pt idx="3">
                  <c:v>1.1266849999999999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DB-4D61-B4C7-6A5710C6A3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Antal</a:t>
                </a:r>
              </a:p>
            </c:rich>
          </c:tx>
          <c:layout>
            <c:manualLayout>
              <c:xMode val="edge"/>
              <c:yMode val="edge"/>
              <c:x val="0"/>
              <c:y val="5.26100904053659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"/>
          <c:y val="0.86367111111111106"/>
          <c:w val="1"/>
          <c:h val="0.136328888888888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64339129483814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'Bil.3 Fig4'!$B$2</c:f>
              <c:strCache>
                <c:ptCount val="1"/>
                <c:pt idx="0">
                  <c:v>Systembolaget.se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'Bil.3 Fig4'!$A$3:$A$4</c:f>
              <c:strCache>
                <c:ptCount val="2"/>
                <c:pt idx="0">
                  <c:v>Män</c:v>
                </c:pt>
                <c:pt idx="1">
                  <c:v>Kvinnor</c:v>
                </c:pt>
              </c:strCache>
            </c:strRef>
          </c:cat>
          <c:val>
            <c:numRef>
              <c:f>'Bil.3 Fig4'!$B$3:$B$4</c:f>
              <c:numCache>
                <c:formatCode>0.00</c:formatCode>
                <c:ptCount val="2"/>
                <c:pt idx="0">
                  <c:v>5.6075989999999999E-2</c:v>
                </c:pt>
                <c:pt idx="1">
                  <c:v>3.9132189999999997E-2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E1-44B3-8041-5B0940C27F91}"/>
            </c:ext>
          </c:extLst>
        </c:ser>
        <c:ser>
          <c:idx val="1"/>
          <c:order val="1"/>
          <c:tx>
            <c:strRef>
              <c:f>'Bil.3 Fig4'!$C$2</c:f>
              <c:strCache>
                <c:ptCount val="1"/>
                <c:pt idx="0">
                  <c:v>Systembolaget.se med hemleverans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'Bil.3 Fig4'!$A$3:$A$4</c:f>
              <c:strCache>
                <c:ptCount val="2"/>
                <c:pt idx="0">
                  <c:v>Män</c:v>
                </c:pt>
                <c:pt idx="1">
                  <c:v>Kvinnor</c:v>
                </c:pt>
              </c:strCache>
            </c:strRef>
          </c:cat>
          <c:val>
            <c:numRef>
              <c:f>'Bil.3 Fig4'!$C$3:$C$4</c:f>
              <c:numCache>
                <c:formatCode>0.00</c:formatCode>
                <c:ptCount val="2"/>
                <c:pt idx="0">
                  <c:v>9.0171100000000001E-3</c:v>
                </c:pt>
                <c:pt idx="1">
                  <c:v>5.16228E-3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E1-44B3-8041-5B0940C27F91}"/>
            </c:ext>
          </c:extLst>
        </c:ser>
        <c:ser>
          <c:idx val="2"/>
          <c:order val="2"/>
          <c:tx>
            <c:strRef>
              <c:f>'Bil.3 Fig4'!$D$2</c:f>
              <c:strCache>
                <c:ptCount val="1"/>
                <c:pt idx="0">
                  <c:v>Andra leverantörer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'Bil.3 Fig4'!$A$3:$A$4</c:f>
              <c:strCache>
                <c:ptCount val="2"/>
                <c:pt idx="0">
                  <c:v>Män</c:v>
                </c:pt>
                <c:pt idx="1">
                  <c:v>Kvinnor</c:v>
                </c:pt>
              </c:strCache>
            </c:strRef>
          </c:cat>
          <c:val>
            <c:numRef>
              <c:f>'Bil.3 Fig4'!$D$3:$D$4</c:f>
              <c:numCache>
                <c:formatCode>0.00</c:formatCode>
                <c:ptCount val="2"/>
                <c:pt idx="0">
                  <c:v>1.527798E-2</c:v>
                </c:pt>
                <c:pt idx="1">
                  <c:v>9.5553099999999992E-3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E1-44B3-8041-5B0940C27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"/>
          <c:y val="0.86367111111111106"/>
          <c:w val="1"/>
          <c:h val="9.78191242990746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64339129483814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'Bil.3 Fig5'!$B$3</c:f>
              <c:strCache>
                <c:ptCount val="1"/>
                <c:pt idx="0">
                  <c:v>Systembolaget.se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'Bil.3 Fig5'!$A$4:$A$6</c:f>
              <c:strCache>
                <c:ptCount val="3"/>
                <c:pt idx="0">
                  <c:v>Hög </c:v>
                </c:pt>
                <c:pt idx="1">
                  <c:v>Mellan</c:v>
                </c:pt>
                <c:pt idx="2">
                  <c:v>Låg</c:v>
                </c:pt>
              </c:strCache>
            </c:strRef>
          </c:cat>
          <c:val>
            <c:numRef>
              <c:f>'Bil.3 Fig5'!$B$4:$B$6</c:f>
              <c:numCache>
                <c:formatCode>0.00</c:formatCode>
                <c:ptCount val="3"/>
                <c:pt idx="0">
                  <c:v>4.9001469999999998E-2</c:v>
                </c:pt>
                <c:pt idx="1">
                  <c:v>4.7320689999999999E-2</c:v>
                </c:pt>
                <c:pt idx="2">
                  <c:v>5.114987E-2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93-4B03-8438-91906FBDD717}"/>
            </c:ext>
          </c:extLst>
        </c:ser>
        <c:ser>
          <c:idx val="1"/>
          <c:order val="1"/>
          <c:tx>
            <c:strRef>
              <c:f>'Bil.3 Fig5'!$C$3</c:f>
              <c:strCache>
                <c:ptCount val="1"/>
                <c:pt idx="0">
                  <c:v>Systembolaget.se med hemleverans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'Bil.3 Fig5'!$A$4:$A$6</c:f>
              <c:strCache>
                <c:ptCount val="3"/>
                <c:pt idx="0">
                  <c:v>Hög </c:v>
                </c:pt>
                <c:pt idx="1">
                  <c:v>Mellan</c:v>
                </c:pt>
                <c:pt idx="2">
                  <c:v>Låg</c:v>
                </c:pt>
              </c:strCache>
            </c:strRef>
          </c:cat>
          <c:val>
            <c:numRef>
              <c:f>'Bil.3 Fig5'!$C$4:$C$6</c:f>
              <c:numCache>
                <c:formatCode>0.00</c:formatCode>
                <c:ptCount val="3"/>
                <c:pt idx="0">
                  <c:v>1.9205627E-3</c:v>
                </c:pt>
                <c:pt idx="1">
                  <c:v>3.3307300000000001E-3</c:v>
                </c:pt>
                <c:pt idx="2">
                  <c:v>1.5500709999999999E-2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93-4B03-8438-91906FBDD717}"/>
            </c:ext>
          </c:extLst>
        </c:ser>
        <c:ser>
          <c:idx val="2"/>
          <c:order val="2"/>
          <c:tx>
            <c:strRef>
              <c:f>'Bil.3 Fig5'!$D$3</c:f>
              <c:strCache>
                <c:ptCount val="1"/>
                <c:pt idx="0">
                  <c:v>Andra leverantörer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'Bil.3 Fig5'!$A$4:$A$6</c:f>
              <c:strCache>
                <c:ptCount val="3"/>
                <c:pt idx="0">
                  <c:v>Hög </c:v>
                </c:pt>
                <c:pt idx="1">
                  <c:v>Mellan</c:v>
                </c:pt>
                <c:pt idx="2">
                  <c:v>Låg</c:v>
                </c:pt>
              </c:strCache>
            </c:strRef>
          </c:cat>
          <c:val>
            <c:numRef>
              <c:f>'Bil.3 Fig5'!$D$4:$D$6</c:f>
              <c:numCache>
                <c:formatCode>0.00</c:formatCode>
                <c:ptCount val="3"/>
                <c:pt idx="0">
                  <c:v>1.346964E-2</c:v>
                </c:pt>
                <c:pt idx="1">
                  <c:v>1.1846539999999999E-2</c:v>
                </c:pt>
                <c:pt idx="2">
                  <c:v>9.0105199999999993E-3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93-4B03-8438-91906FBDD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95"/>
        <c:overlap val="-19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"/>
          <c:y val="0.86367111111111106"/>
          <c:w val="1"/>
          <c:h val="6.729358496348655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338784722222223"/>
          <c:y val="0.15217375343274528"/>
          <c:w val="0.76841770833333334"/>
          <c:h val="0.64339129483814528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'Bil.3 Fig6'!$B$3</c:f>
              <c:strCache>
                <c:ptCount val="1"/>
                <c:pt idx="0">
                  <c:v>Systembolaget.se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'Bil.3 Fig6'!$A$4:$A$24</c:f>
              <c:strCache>
                <c:ptCount val="21"/>
                <c:pt idx="0">
                  <c:v>Dalarna</c:v>
                </c:pt>
                <c:pt idx="1">
                  <c:v>Örebro</c:v>
                </c:pt>
                <c:pt idx="2">
                  <c:v>Gotland</c:v>
                </c:pt>
                <c:pt idx="3">
                  <c:v>Gävleborg</c:v>
                </c:pt>
                <c:pt idx="4">
                  <c:v>Västmanland</c:v>
                </c:pt>
                <c:pt idx="5">
                  <c:v>Jönköping</c:v>
                </c:pt>
                <c:pt idx="6">
                  <c:v>Västra götaland</c:v>
                </c:pt>
                <c:pt idx="7">
                  <c:v>Skåne</c:v>
                </c:pt>
                <c:pt idx="8">
                  <c:v>Södermanland</c:v>
                </c:pt>
                <c:pt idx="9">
                  <c:v>Kronoberg</c:v>
                </c:pt>
                <c:pt idx="10">
                  <c:v>Blekinge</c:v>
                </c:pt>
                <c:pt idx="11">
                  <c:v>Östergötland</c:v>
                </c:pt>
                <c:pt idx="12">
                  <c:v>Västerbotten</c:v>
                </c:pt>
                <c:pt idx="13">
                  <c:v>Stockholm</c:v>
                </c:pt>
                <c:pt idx="14">
                  <c:v>Uppsala</c:v>
                </c:pt>
                <c:pt idx="15">
                  <c:v>Västernorrland</c:v>
                </c:pt>
                <c:pt idx="16">
                  <c:v>Halland</c:v>
                </c:pt>
                <c:pt idx="17">
                  <c:v>Värmland</c:v>
                </c:pt>
                <c:pt idx="18">
                  <c:v>Kalmar</c:v>
                </c:pt>
                <c:pt idx="19">
                  <c:v>Norrbotten</c:v>
                </c:pt>
                <c:pt idx="20">
                  <c:v>Jämtland</c:v>
                </c:pt>
              </c:strCache>
            </c:strRef>
          </c:cat>
          <c:val>
            <c:numRef>
              <c:f>'Bil.3 Fig6'!$B$4:$B$24</c:f>
              <c:numCache>
                <c:formatCode>0.00</c:formatCode>
                <c:ptCount val="21"/>
                <c:pt idx="0">
                  <c:v>2.382954E-2</c:v>
                </c:pt>
                <c:pt idx="1">
                  <c:v>2.4023559999999999E-2</c:v>
                </c:pt>
                <c:pt idx="2">
                  <c:v>3.0497070000000001E-2</c:v>
                </c:pt>
                <c:pt idx="3">
                  <c:v>3.2943090000000001E-2</c:v>
                </c:pt>
                <c:pt idx="4">
                  <c:v>3.3105179999999998E-2</c:v>
                </c:pt>
                <c:pt idx="5">
                  <c:v>3.3863539999999998E-2</c:v>
                </c:pt>
                <c:pt idx="6">
                  <c:v>3.6970740000000002E-2</c:v>
                </c:pt>
                <c:pt idx="7">
                  <c:v>3.7633359999999998E-2</c:v>
                </c:pt>
                <c:pt idx="8">
                  <c:v>4.3592649999999997E-2</c:v>
                </c:pt>
                <c:pt idx="9">
                  <c:v>4.3985040000000003E-2</c:v>
                </c:pt>
                <c:pt idx="10">
                  <c:v>5.0229120000000002E-2</c:v>
                </c:pt>
                <c:pt idx="11">
                  <c:v>5.1980619999999998E-2</c:v>
                </c:pt>
                <c:pt idx="12">
                  <c:v>5.355555E-2</c:v>
                </c:pt>
                <c:pt idx="13">
                  <c:v>5.6308440000000001E-2</c:v>
                </c:pt>
                <c:pt idx="14">
                  <c:v>5.9049940000000002E-2</c:v>
                </c:pt>
                <c:pt idx="15">
                  <c:v>6.422833E-2</c:v>
                </c:pt>
                <c:pt idx="16">
                  <c:v>6.4320710000000003E-2</c:v>
                </c:pt>
                <c:pt idx="17">
                  <c:v>6.4388979999999998E-2</c:v>
                </c:pt>
                <c:pt idx="18">
                  <c:v>6.8368109999999996E-2</c:v>
                </c:pt>
                <c:pt idx="19">
                  <c:v>7.0681320000000006E-2</c:v>
                </c:pt>
                <c:pt idx="20">
                  <c:v>9.6139859999999994E-2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0D-4E3E-838E-5586591025B8}"/>
            </c:ext>
          </c:extLst>
        </c:ser>
        <c:ser>
          <c:idx val="1"/>
          <c:order val="1"/>
          <c:tx>
            <c:strRef>
              <c:f>'Bil.3 Fig6'!$C$3</c:f>
              <c:strCache>
                <c:ptCount val="1"/>
                <c:pt idx="0">
                  <c:v>Andra leverantörer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'Bil.3 Fig6'!$A$4:$A$24</c:f>
              <c:strCache>
                <c:ptCount val="21"/>
                <c:pt idx="0">
                  <c:v>Dalarna</c:v>
                </c:pt>
                <c:pt idx="1">
                  <c:v>Örebro</c:v>
                </c:pt>
                <c:pt idx="2">
                  <c:v>Gotland</c:v>
                </c:pt>
                <c:pt idx="3">
                  <c:v>Gävleborg</c:v>
                </c:pt>
                <c:pt idx="4">
                  <c:v>Västmanland</c:v>
                </c:pt>
                <c:pt idx="5">
                  <c:v>Jönköping</c:v>
                </c:pt>
                <c:pt idx="6">
                  <c:v>Västra götaland</c:v>
                </c:pt>
                <c:pt idx="7">
                  <c:v>Skåne</c:v>
                </c:pt>
                <c:pt idx="8">
                  <c:v>Södermanland</c:v>
                </c:pt>
                <c:pt idx="9">
                  <c:v>Kronoberg</c:v>
                </c:pt>
                <c:pt idx="10">
                  <c:v>Blekinge</c:v>
                </c:pt>
                <c:pt idx="11">
                  <c:v>Östergötland</c:v>
                </c:pt>
                <c:pt idx="12">
                  <c:v>Västerbotten</c:v>
                </c:pt>
                <c:pt idx="13">
                  <c:v>Stockholm</c:v>
                </c:pt>
                <c:pt idx="14">
                  <c:v>Uppsala</c:v>
                </c:pt>
                <c:pt idx="15">
                  <c:v>Västernorrland</c:v>
                </c:pt>
                <c:pt idx="16">
                  <c:v>Halland</c:v>
                </c:pt>
                <c:pt idx="17">
                  <c:v>Värmland</c:v>
                </c:pt>
                <c:pt idx="18">
                  <c:v>Kalmar</c:v>
                </c:pt>
                <c:pt idx="19">
                  <c:v>Norrbotten</c:v>
                </c:pt>
                <c:pt idx="20">
                  <c:v>Jämtland</c:v>
                </c:pt>
              </c:strCache>
            </c:strRef>
          </c:cat>
          <c:val>
            <c:numRef>
              <c:f>'Bil.3 Fig6'!$C$4:$C$24</c:f>
              <c:numCache>
                <c:formatCode>0.00</c:formatCode>
                <c:ptCount val="21"/>
                <c:pt idx="0">
                  <c:v>1.067295E-2</c:v>
                </c:pt>
                <c:pt idx="1">
                  <c:v>1.223992E-2</c:v>
                </c:pt>
                <c:pt idx="2">
                  <c:v>2.1049910000000002E-2</c:v>
                </c:pt>
                <c:pt idx="3">
                  <c:v>4.5136600000000001E-3</c:v>
                </c:pt>
                <c:pt idx="4">
                  <c:v>1.185928E-2</c:v>
                </c:pt>
                <c:pt idx="5">
                  <c:v>8.6278399999999995E-3</c:v>
                </c:pt>
                <c:pt idx="6">
                  <c:v>1.086529E-2</c:v>
                </c:pt>
                <c:pt idx="7">
                  <c:v>9.9955900000000004E-3</c:v>
                </c:pt>
                <c:pt idx="8">
                  <c:v>9.7271700000000003E-3</c:v>
                </c:pt>
                <c:pt idx="9">
                  <c:v>1.844664E-2</c:v>
                </c:pt>
                <c:pt idx="10">
                  <c:v>8.9994099999999994E-3</c:v>
                </c:pt>
                <c:pt idx="11">
                  <c:v>1.4196449999999999E-2</c:v>
                </c:pt>
                <c:pt idx="12">
                  <c:v>6.9211300000000002E-3</c:v>
                </c:pt>
                <c:pt idx="13">
                  <c:v>1.513538E-2</c:v>
                </c:pt>
                <c:pt idx="14">
                  <c:v>1.122825E-2</c:v>
                </c:pt>
                <c:pt idx="15">
                  <c:v>1.383177E-2</c:v>
                </c:pt>
                <c:pt idx="16">
                  <c:v>2.1644589999999998E-2</c:v>
                </c:pt>
                <c:pt idx="17">
                  <c:v>9.8636000000000001E-3</c:v>
                </c:pt>
                <c:pt idx="18">
                  <c:v>1.430944E-2</c:v>
                </c:pt>
                <c:pt idx="19">
                  <c:v>1.1791350000000001E-2</c:v>
                </c:pt>
                <c:pt idx="20">
                  <c:v>2.1030610000000002E-2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0D-4E3E-838E-558659102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tickLblSkip val="1"/>
        <c:noMultiLvlLbl val="0"/>
      </c:catAx>
      <c:valAx>
        <c:axId val="841337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17859375"/>
          <c:y val="0.87010165255339034"/>
          <c:w val="0.40104930555555557"/>
          <c:h val="5.252457892459593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6433912948381452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'Bil.3 Fig7'!$A$3:$A$7</c:f>
              <c:strCache>
                <c:ptCount val="5"/>
                <c:pt idx="0">
                  <c:v>Stockholm</c:v>
                </c:pt>
                <c:pt idx="1">
                  <c:v>Uppsala</c:v>
                </c:pt>
                <c:pt idx="2">
                  <c:v>Skåne</c:v>
                </c:pt>
                <c:pt idx="3">
                  <c:v>Västra Götaland</c:v>
                </c:pt>
                <c:pt idx="4">
                  <c:v>Västerbotten</c:v>
                </c:pt>
              </c:strCache>
            </c:strRef>
          </c:cat>
          <c:val>
            <c:numRef>
              <c:f>'Bil.3 Fig7'!$B$3:$B$7</c:f>
              <c:numCache>
                <c:formatCode>0.00</c:formatCode>
                <c:ptCount val="5"/>
                <c:pt idx="0">
                  <c:v>0.29438118000000002</c:v>
                </c:pt>
                <c:pt idx="1">
                  <c:v>0.18441387000000001</c:v>
                </c:pt>
                <c:pt idx="2">
                  <c:v>0.14029193000000001</c:v>
                </c:pt>
                <c:pt idx="3">
                  <c:v>0.19045079000000001</c:v>
                </c:pt>
                <c:pt idx="4">
                  <c:v>5.1608389999999997E-2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A6-4F6B-A40F-7BC75E8354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0939851268591425E-2"/>
          <c:y val="0.1489585156022164"/>
          <c:w val="0.89850459317585296"/>
          <c:h val="0.64339129483814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'Bil.3 Fig8'!$A$4</c:f>
              <c:strCache>
                <c:ptCount val="1"/>
                <c:pt idx="0">
                  <c:v>Konstillf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'Bil.3 Fig8'!$B$3:$E$3</c:f>
              <c:strCache>
                <c:ptCount val="4"/>
                <c:pt idx="0">
                  <c:v>Systembolaget</c:v>
                </c:pt>
                <c:pt idx="1">
                  <c:v>Systembolaget.se</c:v>
                </c:pt>
                <c:pt idx="2">
                  <c:v>Systembolaget.se med hemleverans</c:v>
                </c:pt>
                <c:pt idx="3">
                  <c:v>Andra leverantörer</c:v>
                </c:pt>
              </c:strCache>
            </c:strRef>
          </c:cat>
          <c:val>
            <c:numRef>
              <c:f>'Bil.3 Fig8'!$B$4:$E$4</c:f>
              <c:numCache>
                <c:formatCode>0.0</c:formatCode>
                <c:ptCount val="4"/>
                <c:pt idx="0">
                  <c:v>7.6940520000000001</c:v>
                </c:pt>
                <c:pt idx="1">
                  <c:v>9.2151490000000003</c:v>
                </c:pt>
                <c:pt idx="2">
                  <c:v>12.465629</c:v>
                </c:pt>
                <c:pt idx="3">
                  <c:v>10.904724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CA-4AAE-A285-6BD2745402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41338504"/>
        <c:axId val="841337192"/>
      </c:barChart>
      <c:catAx>
        <c:axId val="8413385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7192"/>
        <c:crosses val="autoZero"/>
        <c:auto val="1"/>
        <c:lblAlgn val="ctr"/>
        <c:lblOffset val="100"/>
        <c:noMultiLvlLbl val="0"/>
      </c:catAx>
      <c:valAx>
        <c:axId val="841337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900" b="0" i="0" u="none" strike="noStrike" kern="1200" baseline="0">
                    <a:solidFill>
                      <a:sysClr val="windowText" lastClr="000000"/>
                    </a:solidFill>
                    <a:latin typeface="+mj-lt"/>
                    <a:ea typeface="+mn-ea"/>
                    <a:cs typeface="+mn-cs"/>
                  </a:defRPr>
                </a:pPr>
                <a:r>
                  <a:rPr lang="en-US"/>
                  <a:t>Antal</a:t>
                </a:r>
              </a:p>
            </c:rich>
          </c:tx>
          <c:layout>
            <c:manualLayout>
              <c:xMode val="edge"/>
              <c:yMode val="edge"/>
              <c:x val="0"/>
              <c:y val="5.261009040536599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ctr" anchorCtr="1"/>
            <a:lstStyle/>
            <a:p>
              <a:pPr>
                <a:defRPr sz="900" b="0" i="0" u="none" strike="noStrike" kern="1200" baseline="0">
                  <a:solidFill>
                    <a:sysClr val="windowText" lastClr="000000"/>
                  </a:solidFill>
                  <a:latin typeface="+mj-lt"/>
                  <a:ea typeface="+mn-ea"/>
                  <a:cs typeface="+mn-cs"/>
                </a:defRPr>
              </a:pPr>
              <a:endParaRPr lang="sv-SE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sv-SE"/>
          </a:p>
        </c:txPr>
        <c:crossAx val="841338504"/>
        <c:crosses val="autoZero"/>
        <c:crossBetween val="between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+mj-lt"/>
        </a:defRPr>
      </a:pPr>
      <a:endParaRPr lang="sv-S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2021-09-24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2021-09-24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/>
          <a:srcRect r="58190"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859"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objekt 11" descr="En bild som visar ritning&#10;&#10;Automatiskt genererad beskrivning">
            <a:extLst>
              <a:ext uri="{FF2B5EF4-FFF2-40B4-BE49-F238E27FC236}">
                <a16:creationId xmlns:a16="http://schemas.microsoft.com/office/drawing/2014/main" id="{F33DC898-5EEA-40B8-B236-6ED73CD0E2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0C69B82-D222-400A-AA09-87F0D0F591A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7" name="Rubrik 1">
            <a:extLst>
              <a:ext uri="{FF2B5EF4-FFF2-40B4-BE49-F238E27FC236}">
                <a16:creationId xmlns:a16="http://schemas.microsoft.com/office/drawing/2014/main" id="{20E6C120-B389-413C-A35E-A314044310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01283EA5-F039-43AE-94FE-DB99E8390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9" name="Platshållare för text 17">
            <a:extLst>
              <a:ext uri="{FF2B5EF4-FFF2-40B4-BE49-F238E27FC236}">
                <a16:creationId xmlns:a16="http://schemas.microsoft.com/office/drawing/2014/main" id="{3FE79210-8A99-4FB3-A295-6699493326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CB78A856-EEB3-4379-AC76-4A4079590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99316"/>
            <a:ext cx="8229600" cy="1010487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3" name="Platshållare för diagram 2">
            <a:extLst>
              <a:ext uri="{FF2B5EF4-FFF2-40B4-BE49-F238E27FC236}">
                <a16:creationId xmlns:a16="http://schemas.microsoft.com/office/drawing/2014/main" id="{1FE4BF68-D681-4877-A588-3006F34D7CCA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853851"/>
            <a:ext cx="8242300" cy="4215161"/>
          </a:xfrm>
        </p:spPr>
        <p:txBody>
          <a:bodyPr/>
          <a:lstStyle/>
          <a:p>
            <a:endParaRPr lang="sv-SE"/>
          </a:p>
        </p:txBody>
      </p:sp>
      <p:sp>
        <p:nvSpPr>
          <p:cNvPr id="14" name="Platshållare för innehåll 4">
            <a:extLst>
              <a:ext uri="{FF2B5EF4-FFF2-40B4-BE49-F238E27FC236}">
                <a16:creationId xmlns:a16="http://schemas.microsoft.com/office/drawing/2014/main" id="{FDD2EE4A-C33C-48C5-9AA8-D80DE472FD0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676247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200" y="1540701"/>
            <a:ext cx="8242300" cy="4528312"/>
          </a:xfrm>
        </p:spPr>
        <p:txBody>
          <a:bodyPr/>
          <a:lstStyle/>
          <a:p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/>
          <a:lstStyle>
            <a:lvl1pPr>
              <a:buFontTx/>
              <a:buNone/>
              <a:defRPr sz="14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60077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715" r:id="rId3"/>
    <p:sldLayoutId id="2147483696" r:id="rId4"/>
    <p:sldLayoutId id="2147483697" r:id="rId5"/>
    <p:sldLayoutId id="214748369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2021-09-24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4" r:id="rId5"/>
    <p:sldLayoutId id="214748371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Alkoholkonsumtionen i Sverige 2001–2020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81839"/>
            <a:ext cx="3101176" cy="1266511"/>
          </a:xfrm>
        </p:spPr>
        <p:txBody>
          <a:bodyPr anchor="b">
            <a:normAutofit/>
          </a:bodyPr>
          <a:lstStyle/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tillåtet</a:t>
            </a:r>
            <a:r>
              <a:rPr lang="sv-SE" sz="1200" dirty="0"/>
              <a:t> att spara en kopia av bilderna och använda valfritt antal i egna presentationer.</a:t>
            </a:r>
          </a:p>
          <a:p>
            <a:pPr marL="0" indent="0" algn="l">
              <a:buNone/>
            </a:pPr>
            <a:r>
              <a:rPr lang="sv-SE" sz="1200" dirty="0"/>
              <a:t>Det är </a:t>
            </a:r>
            <a:r>
              <a:rPr lang="sv-SE" sz="1200" u="sng" dirty="0"/>
              <a:t>inte tillåtet</a:t>
            </a:r>
            <a:r>
              <a:rPr lang="sv-SE" sz="1200" dirty="0"/>
              <a:t> att på något sätt förändra bilderna om CAN:s logotyp finns med och därmed uppfattas som avsändare.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FCEF0DB-5B61-4F7F-819C-5DA85F20C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Onlinebeställningar av alkohol</a:t>
            </a:r>
          </a:p>
          <a:p>
            <a:r>
              <a:rPr lang="sv-SE" dirty="0"/>
              <a:t>Bilaga 3</a:t>
            </a:r>
          </a:p>
        </p:txBody>
      </p:sp>
    </p:spTree>
    <p:extLst>
      <p:ext uri="{BB962C8B-B14F-4D97-AF65-F5344CB8AC3E}">
        <p14:creationId xmlns:p14="http://schemas.microsoft.com/office/powerpoint/2010/main" val="180773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beställt online från Systembolaget bland befolkningen och bland Systembolagets kunder samt andelen som beställt från andra leverantörer de senaste 30 dagarna bland 20–84-åringar.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Onlinebeställningar av alkohol (Bilaga 3 Figur 1)</a:t>
            </a:r>
          </a:p>
        </p:txBody>
      </p:sp>
      <p:graphicFrame>
        <p:nvGraphicFramePr>
          <p:cNvPr id="8" name="Chart 2">
            <a:extLst>
              <a:ext uri="{FF2B5EF4-FFF2-40B4-BE49-F238E27FC236}">
                <a16:creationId xmlns:a16="http://schemas.microsoft.com/office/drawing/2014/main" id="{53A86D21-15FF-4C87-B238-6E62467BD333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479593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000" dirty="0"/>
              <a:t>Andelen </a:t>
            </a:r>
            <a:r>
              <a:rPr lang="sv-SE" sz="2000" dirty="0" err="1"/>
              <a:t>onlinebeställningar</a:t>
            </a:r>
            <a:r>
              <a:rPr lang="sv-SE" sz="2000" dirty="0"/>
              <a:t> på Systembolaget (totalt) och andelen </a:t>
            </a:r>
            <a:r>
              <a:rPr lang="sv-SE" sz="2000" dirty="0" err="1"/>
              <a:t>onlinebeställningar</a:t>
            </a:r>
            <a:r>
              <a:rPr lang="sv-SE" sz="2000" dirty="0"/>
              <a:t> med hemleverans, bland 20–84-åringar som handlat på Systembolaget de senaste 30 dagarna, samt andelen beställningar från andra leverantörer bland 20–84-åringar. 2020.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Onlinebeställningar av alkohol (Bilaga 3 Figur 2)</a:t>
            </a:r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793B0D6D-4D16-4A8C-B56E-EE69A52A077D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3292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Antal </a:t>
            </a:r>
            <a:r>
              <a:rPr lang="sv-SE" dirty="0" err="1"/>
              <a:t>onlinebeställningar</a:t>
            </a:r>
            <a:r>
              <a:rPr lang="sv-SE" dirty="0"/>
              <a:t> med hemleverans bland 20–84-åringar som beställt online under senaste 30 dagarna.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Onlinebeställningar av alkohol (Bilaga 3 Figur 3)</a:t>
            </a:r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A41F7BA2-9C7A-4F4E-967A-938BEACE5721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50618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har handlat på Systembolaget.se totalt och med hemleverans, samt andelen som har beställt alkohol från andra leverantörer de senaste 30 dagarna, efter kön, bland 20–84-åringar.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Onlinebeställningar av alkohol (Bilaga 3 Figur 4)</a:t>
            </a:r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E546CB34-00FD-42FA-B603-8ADA4FA28BF8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9559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som har handlat på Systembolaget.se totalt och med hemleverans samt andelen som har beställt alkohol från andra leverantörer de senaste 30 dagarna, efter utbildningsnivå, bland 20–84-åringar. 2020.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Onlinebeställningar av alkohol (Bilaga 3 Figur 5)</a:t>
            </a:r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C9D34C4A-BE05-446D-B1DE-7B98091BE8A4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0313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</a:t>
            </a:r>
            <a:r>
              <a:rPr lang="sv-SE" dirty="0" err="1"/>
              <a:t>onlinebeställningar</a:t>
            </a:r>
            <a:r>
              <a:rPr lang="sv-SE" dirty="0"/>
              <a:t> på Systembolaget och från annan leverantör de senaste 30 dagarna, efter län, bland 20–84-åringar.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Onlinebeställningar av alkohol (Bilaga 3 Figur 6)</a:t>
            </a:r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C4632B9C-E602-43C1-9995-0B6D57603D79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132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</a:t>
            </a:r>
            <a:r>
              <a:rPr lang="sv-SE" dirty="0" err="1"/>
              <a:t>onlinebeställningar</a:t>
            </a:r>
            <a:r>
              <a:rPr lang="sv-SE" dirty="0"/>
              <a:t> på Systembolaget med hemleverans, efter län, bland 20–84-åringar som handlat på Systembolaget de senaste 30 dagarna. 2020.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Onlinebeställningar av alkohol (Bilaga 3 Figur 7)</a:t>
            </a:r>
          </a:p>
        </p:txBody>
      </p:sp>
      <p:graphicFrame>
        <p:nvGraphicFramePr>
          <p:cNvPr id="8" name="Chart 1">
            <a:extLst>
              <a:ext uri="{FF2B5EF4-FFF2-40B4-BE49-F238E27FC236}">
                <a16:creationId xmlns:a16="http://schemas.microsoft.com/office/drawing/2014/main" id="{42E6B830-6AB1-4EE2-B4E8-EC830FA00FFA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89711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C1B2E7-54E3-4DD7-A887-A81146446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Antal konsumtionstillfällen, efter köp på Systembolaget eller annan leverantör de senaste 30 dagarna, bland 20–84-åringar. 2020.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3DA7500-708F-4083-AA1D-2650E68E1A2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>
            <a:noAutofit/>
          </a:bodyPr>
          <a:lstStyle/>
          <a:p>
            <a:r>
              <a:rPr lang="sv-SE" sz="1000" dirty="0"/>
              <a:t>Källa: Onlinebeställningar av alkohol (Bilaga 3 Figur 8)</a:t>
            </a:r>
          </a:p>
        </p:txBody>
      </p:sp>
      <p:graphicFrame>
        <p:nvGraphicFramePr>
          <p:cNvPr id="7" name="Chart 1">
            <a:extLst>
              <a:ext uri="{FF2B5EF4-FFF2-40B4-BE49-F238E27FC236}">
                <a16:creationId xmlns:a16="http://schemas.microsoft.com/office/drawing/2014/main" id="{A12837A0-4D03-409A-A3E8-6118755190AF}"/>
              </a:ext>
            </a:extLst>
          </p:cNvPr>
          <p:cNvGraphicFramePr>
            <a:graphicFrameLocks noGrp="1"/>
          </p:cNvGraphicFramePr>
          <p:nvPr>
            <p:ph type="chart" sz="quarter" idx="10"/>
          </p:nvPr>
        </p:nvGraphicFramePr>
        <p:xfrm>
          <a:off x="457200" y="1541463"/>
          <a:ext cx="8242300" cy="4527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3069966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5C7B3F13-8AB7-48F0-AF55-2A980DAFEB51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0DD12E1-DF70-4DDC-BE49-B5C11E369E97}" vid="{4A5099E5-B9DD-4C97-8537-3834D982E2D9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5F6FC917-5895-4AB6-9821-4ABA7F1828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0DD12E1-DF70-4DDC-BE49-B5C11E369E97}" vid="{6DA3AFCF-07E7-44B1-8E7D-C808C364603F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CAN">
    <a:dk1>
      <a:sysClr val="windowText" lastClr="000000"/>
    </a:dk1>
    <a:lt1>
      <a:sysClr val="window" lastClr="FFFFFF"/>
    </a:lt1>
    <a:dk2>
      <a:srgbClr val="000000"/>
    </a:dk2>
    <a:lt2>
      <a:srgbClr val="F8F8F8"/>
    </a:lt2>
    <a:accent1>
      <a:srgbClr val="004687"/>
    </a:accent1>
    <a:accent2>
      <a:srgbClr val="BE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04687"/>
    </a:hlink>
    <a:folHlink>
      <a:srgbClr val="B32B31"/>
    </a:folHlink>
  </a:clrScheme>
  <a:fontScheme name="Custom 1">
    <a:majorFont>
      <a:latin typeface="Gill Sans MT"/>
      <a:ea typeface=""/>
      <a:cs typeface=""/>
    </a:majorFont>
    <a:minorFont>
      <a:latin typeface="Gill Sans MT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CAN presentationsmall_2020_standard</Template>
  <TotalTime>72</TotalTime>
  <Words>351</Words>
  <Application>Microsoft Office PowerPoint</Application>
  <PresentationFormat>Bildspel på skärmen (4:3)</PresentationFormat>
  <Paragraphs>23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9</vt:i4>
      </vt:variant>
    </vt:vector>
  </HeadingPairs>
  <TitlesOfParts>
    <vt:vector size="16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Alkoholkonsumtionen i Sverige 2001–2020</vt:lpstr>
      <vt:lpstr>Andelen som beställt online från Systembolaget bland befolkningen och bland Systembolagets kunder samt andelen som beställt från andra leverantörer de senaste 30 dagarna bland 20–84-åringar. 2020.</vt:lpstr>
      <vt:lpstr>Andelen onlinebeställningar på Systembolaget (totalt) och andelen onlinebeställningar med hemleverans, bland 20–84-åringar som handlat på Systembolaget de senaste 30 dagarna, samt andelen beställningar från andra leverantörer bland 20–84-åringar. 2020. </vt:lpstr>
      <vt:lpstr>Antal onlinebeställningar med hemleverans bland 20–84-åringar som beställt online under senaste 30 dagarna. 2020.</vt:lpstr>
      <vt:lpstr>Andelen som har handlat på Systembolaget.se totalt och med hemleverans, samt andelen som har beställt alkohol från andra leverantörer de senaste 30 dagarna, efter kön, bland 20–84-åringar. 2020.</vt:lpstr>
      <vt:lpstr>Andelen som har handlat på Systembolaget.se totalt och med hemleverans samt andelen som har beställt alkohol från andra leverantörer de senaste 30 dagarna, efter utbildningsnivå, bland 20–84-åringar. 2020. </vt:lpstr>
      <vt:lpstr>Andelen onlinebeställningar på Systembolaget och från annan leverantör de senaste 30 dagarna, efter län, bland 20–84-åringar. 2020.</vt:lpstr>
      <vt:lpstr>Andelen onlinebeställningar på Systembolaget med hemleverans, efter län, bland 20–84-åringar som handlat på Systembolaget de senaste 30 dagarna. 2020. </vt:lpstr>
      <vt:lpstr>Antal konsumtionstillfällen, efter köp på Systembolaget eller annan leverantör de senaste 30 dagarna, bland 20–84-åringar. 2020.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Alkoholkonsumtionen i Sverige 2001–2020</dc:title>
  <dc:creator>Jimmie Hjärtström</dc:creator>
  <cp:lastModifiedBy>Jimmie Hjärtström</cp:lastModifiedBy>
  <cp:revision>2</cp:revision>
  <dcterms:created xsi:type="dcterms:W3CDTF">2021-09-24T06:32:22Z</dcterms:created>
  <dcterms:modified xsi:type="dcterms:W3CDTF">2021-09-24T12:52:20Z</dcterms:modified>
</cp:coreProperties>
</file>