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drawings/drawing1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theme/themeOverride7.xml" ContentType="application/vnd.openxmlformats-officedocument.themeOverride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theme/themeOverride8.xml" ContentType="application/vnd.openxmlformats-officedocument.themeOverride+xml"/>
  <Override PartName="/ppt/drawings/drawing1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theme/themeOverride9.xml" ContentType="application/vnd.openxmlformats-officedocument.themeOverride+xml"/>
  <Override PartName="/ppt/drawings/drawing14.xml" ContentType="application/vnd.openxmlformats-officedocument.drawingml.chartshapes+xml"/>
  <Override PartName="/ppt/charts/chart18.xml" ContentType="application/vnd.openxmlformats-officedocument.drawingml.chart+xml"/>
  <Override PartName="/ppt/theme/themeOverride10.xml" ContentType="application/vnd.openxmlformats-officedocument.themeOverride+xml"/>
  <Override PartName="/ppt/drawings/drawing15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drawings/drawing1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7"/>
  </p:notesMasterIdLst>
  <p:sldIdLst>
    <p:sldId id="308" r:id="rId2"/>
    <p:sldId id="260" r:id="rId3"/>
    <p:sldId id="326" r:id="rId4"/>
    <p:sldId id="346" r:id="rId5"/>
    <p:sldId id="345" r:id="rId6"/>
    <p:sldId id="347" r:id="rId7"/>
    <p:sldId id="348" r:id="rId8"/>
    <p:sldId id="357" r:id="rId9"/>
    <p:sldId id="358" r:id="rId10"/>
    <p:sldId id="359" r:id="rId11"/>
    <p:sldId id="349" r:id="rId12"/>
    <p:sldId id="350" r:id="rId13"/>
    <p:sldId id="351" r:id="rId14"/>
    <p:sldId id="360" r:id="rId15"/>
    <p:sldId id="362" r:id="rId16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C00"/>
    <a:srgbClr val="F29200"/>
    <a:srgbClr val="004687"/>
    <a:srgbClr val="B32B31"/>
    <a:srgbClr val="BFBFBF"/>
    <a:srgbClr val="9CD0E2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86" d="100"/>
          <a:sy n="86" d="100"/>
        </p:scale>
        <p:origin x="773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8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9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10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606811968660641E-2"/>
          <c:y val="0.10341391873663162"/>
          <c:w val="0.89248179452045695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Totalt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Sheet1!$D$2:$D$11</c:f>
              <c:numCache>
                <c:formatCode>#\ ##0.0</c:formatCode>
                <c:ptCount val="10"/>
                <c:pt idx="0">
                  <c:v>27.224704071757024</c:v>
                </c:pt>
                <c:pt idx="1">
                  <c:v>25.127278002853643</c:v>
                </c:pt>
                <c:pt idx="2">
                  <c:v>24.8</c:v>
                </c:pt>
                <c:pt idx="3">
                  <c:v>23.690102812427305</c:v>
                </c:pt>
                <c:pt idx="4">
                  <c:v>22.491934999374692</c:v>
                </c:pt>
                <c:pt idx="5">
                  <c:v>23.80178430134</c:v>
                </c:pt>
                <c:pt idx="6">
                  <c:v>23.8</c:v>
                </c:pt>
                <c:pt idx="7">
                  <c:v>23.8</c:v>
                </c:pt>
                <c:pt idx="8">
                  <c:v>24</c:v>
                </c:pt>
                <c:pt idx="9" formatCode="0.0">
                  <c:v>25.4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Dagligen</c:v>
                </c:pt>
              </c:strCache>
            </c:strRef>
          </c:tx>
          <c:spPr>
            <a:ln w="38097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Sheet1!$C$2:$C$11</c:f>
              <c:numCache>
                <c:formatCode>#\ ##0.0</c:formatCode>
                <c:ptCount val="10"/>
                <c:pt idx="0">
                  <c:v>22.354151614021642</c:v>
                </c:pt>
                <c:pt idx="1">
                  <c:v>20.635532675370506</c:v>
                </c:pt>
                <c:pt idx="2">
                  <c:v>20.20978576881231</c:v>
                </c:pt>
                <c:pt idx="3">
                  <c:v>19.669051185323795</c:v>
                </c:pt>
                <c:pt idx="4">
                  <c:v>18.185663316896729</c:v>
                </c:pt>
                <c:pt idx="5">
                  <c:v>18.046028448149279</c:v>
                </c:pt>
                <c:pt idx="6">
                  <c:v>18.600000000000001</c:v>
                </c:pt>
                <c:pt idx="7">
                  <c:v>19.2</c:v>
                </c:pt>
                <c:pt idx="8">
                  <c:v>18.399999999999999</c:v>
                </c:pt>
                <c:pt idx="9" formatCode="0.0">
                  <c:v>19.5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Sporadiskt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Sheet1!$B$2:$B$11</c:f>
              <c:numCache>
                <c:formatCode>#\ ##0.0</c:formatCode>
                <c:ptCount val="10"/>
                <c:pt idx="0">
                  <c:v>4.8730085268703638</c:v>
                </c:pt>
                <c:pt idx="1">
                  <c:v>4.4917453274831427</c:v>
                </c:pt>
                <c:pt idx="2">
                  <c:v>4.5704992385389733</c:v>
                </c:pt>
                <c:pt idx="3">
                  <c:v>4.0436204706473742</c:v>
                </c:pt>
                <c:pt idx="4">
                  <c:v>4.312000658030696</c:v>
                </c:pt>
                <c:pt idx="5">
                  <c:v>5.7640249562580754</c:v>
                </c:pt>
                <c:pt idx="6">
                  <c:v>5.2</c:v>
                </c:pt>
                <c:pt idx="7">
                  <c:v>4.5999999999999996</c:v>
                </c:pt>
                <c:pt idx="8">
                  <c:v>5.6</c:v>
                </c:pt>
                <c:pt idx="9" formatCode="0.0">
                  <c:v>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294400"/>
        <c:axId val="260294792"/>
      </c:lineChart>
      <c:catAx>
        <c:axId val="26029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294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0294792"/>
        <c:scaling>
          <c:orientation val="minMax"/>
          <c:max val="4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60294400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0002367948930583"/>
          <c:y val="0.14676404711577656"/>
          <c:w val="0.53904485023079685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9.5922631591504413</c:v>
                </c:pt>
                <c:pt idx="1">
                  <c:v>8.5888892166300881</c:v>
                </c:pt>
                <c:pt idx="2">
                  <c:v>8.6698900330947453</c:v>
                </c:pt>
                <c:pt idx="3">
                  <c:v>8.2135042283008168</c:v>
                </c:pt>
                <c:pt idx="4">
                  <c:v>8.126658134979694</c:v>
                </c:pt>
                <c:pt idx="5">
                  <c:v>8.2289230378598912</c:v>
                </c:pt>
                <c:pt idx="6">
                  <c:v>8.3968864912538574</c:v>
                </c:pt>
                <c:pt idx="7">
                  <c:v>8.4</c:v>
                </c:pt>
                <c:pt idx="8">
                  <c:v>7.6</c:v>
                </c:pt>
                <c:pt idx="9" formatCode="#\ ##0.0">
                  <c:v>7.9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Sheet1!$C$2:$C$11</c:f>
              <c:numCache>
                <c:formatCode>0.0</c:formatCode>
                <c:ptCount val="10"/>
                <c:pt idx="0">
                  <c:v>6.1724853590940718</c:v>
                </c:pt>
                <c:pt idx="1">
                  <c:v>5.6586994827278732</c:v>
                </c:pt>
                <c:pt idx="2">
                  <c:v>5.7744967641077736</c:v>
                </c:pt>
                <c:pt idx="3">
                  <c:v>5.3976381840374614</c:v>
                </c:pt>
                <c:pt idx="4">
                  <c:v>4.450892134210112</c:v>
                </c:pt>
                <c:pt idx="5">
                  <c:v>5.0133677231268621</c:v>
                </c:pt>
                <c:pt idx="6">
                  <c:v>5.7292559759848647</c:v>
                </c:pt>
                <c:pt idx="7">
                  <c:v>5.2</c:v>
                </c:pt>
                <c:pt idx="8">
                  <c:v>5.4</c:v>
                </c:pt>
                <c:pt idx="9" formatCode="#\ ##0.0">
                  <c:v>6.3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Sheet1!$D$2:$D$11</c:f>
              <c:numCache>
                <c:formatCode>0.0</c:formatCode>
                <c:ptCount val="10"/>
                <c:pt idx="0">
                  <c:v>18.179795768652525</c:v>
                </c:pt>
                <c:pt idx="1">
                  <c:v>16.742667323931503</c:v>
                </c:pt>
                <c:pt idx="2">
                  <c:v>16.463267453884512</c:v>
                </c:pt>
                <c:pt idx="3">
                  <c:v>16.211902726102796</c:v>
                </c:pt>
                <c:pt idx="4">
                  <c:v>15.62569076685347</c:v>
                </c:pt>
                <c:pt idx="5">
                  <c:v>16.863042239866218</c:v>
                </c:pt>
                <c:pt idx="6">
                  <c:v>16.899999999999999</c:v>
                </c:pt>
                <c:pt idx="7">
                  <c:v>17.399999999999999</c:v>
                </c:pt>
                <c:pt idx="8">
                  <c:v>18.2</c:v>
                </c:pt>
                <c:pt idx="9" formatCode="#\ ##0.0">
                  <c:v>19.100000000000001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699160"/>
        <c:axId val="332699944"/>
      </c:areaChart>
      <c:catAx>
        <c:axId val="332699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32699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2699944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32699160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Sheet1!$B$2:$B$11</c:f>
              <c:numCache>
                <c:formatCode>#\ ##0.0</c:formatCode>
                <c:ptCount val="10"/>
                <c:pt idx="0">
                  <c:v>16.338679142732396</c:v>
                </c:pt>
                <c:pt idx="1">
                  <c:v>15.400235680737898</c:v>
                </c:pt>
                <c:pt idx="2">
                  <c:v>14.558511243916461</c:v>
                </c:pt>
                <c:pt idx="3">
                  <c:v>13.331437687671746</c:v>
                </c:pt>
                <c:pt idx="4">
                  <c:v>12.824583158382799</c:v>
                </c:pt>
                <c:pt idx="5">
                  <c:v>13.282001548585665</c:v>
                </c:pt>
                <c:pt idx="6">
                  <c:v>11.817232286595784</c:v>
                </c:pt>
                <c:pt idx="7">
                  <c:v>11.3</c:v>
                </c:pt>
                <c:pt idx="8">
                  <c:v>11</c:v>
                </c:pt>
                <c:pt idx="9">
                  <c:v>10.9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Sheet1!$C$2:$C$11</c:f>
              <c:numCache>
                <c:formatCode>#\ ##0.0</c:formatCode>
                <c:ptCount val="10"/>
                <c:pt idx="0">
                  <c:v>1.5602255804712255</c:v>
                </c:pt>
                <c:pt idx="1">
                  <c:v>1.4169823569771884</c:v>
                </c:pt>
                <c:pt idx="2">
                  <c:v>1.4635872637411198</c:v>
                </c:pt>
                <c:pt idx="3">
                  <c:v>1.4513556975239628</c:v>
                </c:pt>
                <c:pt idx="4">
                  <c:v>1.1864509086956327</c:v>
                </c:pt>
                <c:pt idx="5">
                  <c:v>1.3830243649922096</c:v>
                </c:pt>
                <c:pt idx="6">
                  <c:v>1.1806300139710209</c:v>
                </c:pt>
                <c:pt idx="7">
                  <c:v>1.5</c:v>
                </c:pt>
                <c:pt idx="8">
                  <c:v>1.7021040279329949</c:v>
                </c:pt>
                <c:pt idx="9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Sheet1!$D$2:$D$11</c:f>
              <c:numCache>
                <c:formatCode>#\ ##0.0</c:formatCode>
                <c:ptCount val="10"/>
                <c:pt idx="0">
                  <c:v>2.6735366861529952</c:v>
                </c:pt>
                <c:pt idx="1">
                  <c:v>2.4920243349985234</c:v>
                </c:pt>
                <c:pt idx="2">
                  <c:v>2.4059964702546228</c:v>
                </c:pt>
                <c:pt idx="3">
                  <c:v>2.7160632188869669</c:v>
                </c:pt>
                <c:pt idx="4">
                  <c:v>2.7082288926223845</c:v>
                </c:pt>
                <c:pt idx="5">
                  <c:v>2.765495456926518</c:v>
                </c:pt>
                <c:pt idx="6">
                  <c:v>3.7312121436292665</c:v>
                </c:pt>
                <c:pt idx="7">
                  <c:v>3.8</c:v>
                </c:pt>
                <c:pt idx="8">
                  <c:v>4</c:v>
                </c:pt>
                <c:pt idx="9">
                  <c:v>4.4000000000000004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Sheet1!$A$2:$A$11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00336"/>
        <c:axId val="332700728"/>
      </c:areaChart>
      <c:catAx>
        <c:axId val="33270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327007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2700728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32700336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Sheet1!$B$23:$B$36</c:f>
              <c:numCache>
                <c:formatCode>###0.0</c:formatCode>
                <c:ptCount val="14"/>
                <c:pt idx="0">
                  <c:v>23.865902087552627</c:v>
                </c:pt>
                <c:pt idx="1">
                  <c:v>21.388707344077524</c:v>
                </c:pt>
                <c:pt idx="2">
                  <c:v>21.267137822396872</c:v>
                </c:pt>
                <c:pt idx="3">
                  <c:v>20.335636547682572</c:v>
                </c:pt>
                <c:pt idx="4">
                  <c:v>17.903792162204525</c:v>
                </c:pt>
                <c:pt idx="5">
                  <c:v>16.817218037715087</c:v>
                </c:pt>
                <c:pt idx="6">
                  <c:v>16.326685329367574</c:v>
                </c:pt>
                <c:pt idx="7">
                  <c:v>14.370268032151374</c:v>
                </c:pt>
                <c:pt idx="8">
                  <c:v>14.011034067078448</c:v>
                </c:pt>
                <c:pt idx="9">
                  <c:v>14.665025913577891</c:v>
                </c:pt>
                <c:pt idx="10">
                  <c:v>12.997862300566849</c:v>
                </c:pt>
                <c:pt idx="11">
                  <c:v>13.071543037944233</c:v>
                </c:pt>
                <c:pt idx="12">
                  <c:v>12.849266890880624</c:v>
                </c:pt>
                <c:pt idx="13" formatCode="0.0">
                  <c:v>12.9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Sheet1!$C$23:$C$36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Sheet1!$D$23:$D$36</c:f>
              <c:numCache>
                <c:formatCode>###0.0</c:formatCode>
                <c:ptCount val="14"/>
                <c:pt idx="0">
                  <c:v>18.037615420735325</c:v>
                </c:pt>
                <c:pt idx="1">
                  <c:v>16.357128908559243</c:v>
                </c:pt>
                <c:pt idx="2">
                  <c:v>15.662996147671763</c:v>
                </c:pt>
                <c:pt idx="3">
                  <c:v>14.662543337947692</c:v>
                </c:pt>
                <c:pt idx="4">
                  <c:v>13.194938720712321</c:v>
                </c:pt>
                <c:pt idx="5">
                  <c:v>12.640037846266658</c:v>
                </c:pt>
                <c:pt idx="6">
                  <c:v>12.014273444625458</c:v>
                </c:pt>
                <c:pt idx="7">
                  <c:v>10.591235822996476</c:v>
                </c:pt>
                <c:pt idx="8">
                  <c:v>10.140167862550392</c:v>
                </c:pt>
                <c:pt idx="9">
                  <c:v>9.7120261489416233</c:v>
                </c:pt>
                <c:pt idx="10">
                  <c:v>8.7346127034876986</c:v>
                </c:pt>
                <c:pt idx="11">
                  <c:v>9.02208112288446</c:v>
                </c:pt>
                <c:pt idx="12">
                  <c:v>8.063830508868735</c:v>
                </c:pt>
                <c:pt idx="13" formatCode="General">
                  <c:v>7.7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Sheet1!$E$23:$E$36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Sheet1!$F$23:$F$36</c:f>
              <c:numCache>
                <c:formatCode>###0.0</c:formatCode>
                <c:ptCount val="14"/>
                <c:pt idx="0">
                  <c:v>5.8282866668173021</c:v>
                </c:pt>
                <c:pt idx="1">
                  <c:v>5.0315784355182824</c:v>
                </c:pt>
                <c:pt idx="2">
                  <c:v>5.6041416747251089</c:v>
                </c:pt>
                <c:pt idx="3">
                  <c:v>5.673093209734879</c:v>
                </c:pt>
                <c:pt idx="4">
                  <c:v>4.7088534414922041</c:v>
                </c:pt>
                <c:pt idx="5">
                  <c:v>4.1771801914484294</c:v>
                </c:pt>
                <c:pt idx="6">
                  <c:v>4.3124118847421169</c:v>
                </c:pt>
                <c:pt idx="7">
                  <c:v>3.7790322091548987</c:v>
                </c:pt>
                <c:pt idx="8">
                  <c:v>3.8708662045280553</c:v>
                </c:pt>
                <c:pt idx="9">
                  <c:v>4.9529997646362673</c:v>
                </c:pt>
                <c:pt idx="10">
                  <c:v>4.2632495970791506</c:v>
                </c:pt>
                <c:pt idx="11">
                  <c:v>4.0494619150597728</c:v>
                </c:pt>
                <c:pt idx="12">
                  <c:v>4.7854363820118895</c:v>
                </c:pt>
                <c:pt idx="13" formatCode="0.0">
                  <c:v>5.2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01512"/>
        <c:axId val="259108960"/>
      </c:lineChart>
      <c:catAx>
        <c:axId val="332701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91089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59108960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3270151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Sheet1!$B$7:$B$20</c:f>
              <c:numCache>
                <c:formatCode>0.0</c:formatCode>
                <c:ptCount val="14"/>
                <c:pt idx="0">
                  <c:v>19.169751158742901</c:v>
                </c:pt>
                <c:pt idx="1">
                  <c:v>18.041861471197308</c:v>
                </c:pt>
                <c:pt idx="2">
                  <c:v>17.131124823210438</c:v>
                </c:pt>
                <c:pt idx="3">
                  <c:v>17.709032858860873</c:v>
                </c:pt>
                <c:pt idx="4">
                  <c:v>15.76474851824451</c:v>
                </c:pt>
                <c:pt idx="5">
                  <c:v>14.247588699357971</c:v>
                </c:pt>
                <c:pt idx="6">
                  <c:v>15.045322630039342</c:v>
                </c:pt>
                <c:pt idx="7">
                  <c:v>13.5794621383275</c:v>
                </c:pt>
                <c:pt idx="8">
                  <c:v>12.588947318804809</c:v>
                </c:pt>
                <c:pt idx="9">
                  <c:v>13.24229076098675</c:v>
                </c:pt>
                <c:pt idx="10">
                  <c:v>14.126142467238724</c:v>
                </c:pt>
                <c:pt idx="11">
                  <c:v>13.794947604450018</c:v>
                </c:pt>
                <c:pt idx="12">
                  <c:v>13.203640189509169</c:v>
                </c:pt>
                <c:pt idx="13" formatCode="General">
                  <c:v>12.9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Sheet1!$C$7:$C$20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Sheet1!$D$7:$D$20</c:f>
              <c:numCache>
                <c:formatCode>0.0</c:formatCode>
                <c:ptCount val="14"/>
                <c:pt idx="0">
                  <c:v>12.967991945492532</c:v>
                </c:pt>
                <c:pt idx="1">
                  <c:v>11.861608979657715</c:v>
                </c:pt>
                <c:pt idx="2">
                  <c:v>10.882037444343165</c:v>
                </c:pt>
                <c:pt idx="3">
                  <c:v>11.118791160547234</c:v>
                </c:pt>
                <c:pt idx="4">
                  <c:v>9.9063666753140911</c:v>
                </c:pt>
                <c:pt idx="5">
                  <c:v>8.6307836605954638</c:v>
                </c:pt>
                <c:pt idx="6">
                  <c:v>8.8029537842944201</c:v>
                </c:pt>
                <c:pt idx="7">
                  <c:v>8.4342725138107451</c:v>
                </c:pt>
                <c:pt idx="8">
                  <c:v>7.8609010097221956</c:v>
                </c:pt>
                <c:pt idx="9">
                  <c:v>7.1027977673830218</c:v>
                </c:pt>
                <c:pt idx="10">
                  <c:v>8.0187998448419826</c:v>
                </c:pt>
                <c:pt idx="11">
                  <c:v>8.2737146786490072</c:v>
                </c:pt>
                <c:pt idx="12">
                  <c:v>6.8871350135057883</c:v>
                </c:pt>
                <c:pt idx="13">
                  <c:v>7.7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Sheet1!$E$7:$E$20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Sheet1!$F$7:$F$20</c:f>
              <c:numCache>
                <c:formatCode>0.0</c:formatCode>
                <c:ptCount val="14"/>
                <c:pt idx="0">
                  <c:v>6.2017592132503694</c:v>
                </c:pt>
                <c:pt idx="1">
                  <c:v>6.1802524915395942</c:v>
                </c:pt>
                <c:pt idx="2">
                  <c:v>6.2490873788672721</c:v>
                </c:pt>
                <c:pt idx="3">
                  <c:v>6.5902416983136387</c:v>
                </c:pt>
                <c:pt idx="4">
                  <c:v>5.8583818429304193</c:v>
                </c:pt>
                <c:pt idx="5">
                  <c:v>5.6168050387625073</c:v>
                </c:pt>
                <c:pt idx="6">
                  <c:v>6.242368845744922</c:v>
                </c:pt>
                <c:pt idx="7">
                  <c:v>5.145189624516755</c:v>
                </c:pt>
                <c:pt idx="8">
                  <c:v>4.7280463090826137</c:v>
                </c:pt>
                <c:pt idx="9">
                  <c:v>6.1394929936037279</c:v>
                </c:pt>
                <c:pt idx="10">
                  <c:v>6.1073426223967413</c:v>
                </c:pt>
                <c:pt idx="11">
                  <c:v>5.5212329258010104</c:v>
                </c:pt>
                <c:pt idx="12">
                  <c:v>6.3165051760033801</c:v>
                </c:pt>
                <c:pt idx="13" formatCode="General">
                  <c:v>5.2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Sheet1!$G$7:$G$20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Sheet1!$H$7:$H$20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Sheet1!$I$7:$I$20</c:f>
              <c:numCache>
                <c:formatCode>General</c:formatCode>
                <c:ptCount val="1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107784"/>
        <c:axId val="259107392"/>
      </c:lineChart>
      <c:catAx>
        <c:axId val="259107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91073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5910739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910778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Sheet1!$A$23:$A$36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Sheet1!$B$23:$B$36</c:f>
              <c:numCache>
                <c:formatCode>0</c:formatCode>
                <c:ptCount val="14"/>
                <c:pt idx="0">
                  <c:v>716.19663622385417</c:v>
                </c:pt>
                <c:pt idx="1">
                  <c:v>648.81631562482926</c:v>
                </c:pt>
                <c:pt idx="2">
                  <c:v>610.41464300808218</c:v>
                </c:pt>
                <c:pt idx="3">
                  <c:v>572.97299057035218</c:v>
                </c:pt>
                <c:pt idx="4">
                  <c:v>520.45247342548578</c:v>
                </c:pt>
                <c:pt idx="5">
                  <c:v>465.26749437835696</c:v>
                </c:pt>
                <c:pt idx="6">
                  <c:v>454.64760327343708</c:v>
                </c:pt>
                <c:pt idx="7">
                  <c:v>414.17155528021181</c:v>
                </c:pt>
                <c:pt idx="8">
                  <c:v>364.10346590222576</c:v>
                </c:pt>
                <c:pt idx="9">
                  <c:v>347.92693951100262</c:v>
                </c:pt>
                <c:pt idx="10">
                  <c:v>347.75521382968287</c:v>
                </c:pt>
                <c:pt idx="11">
                  <c:v>371.195694734683</c:v>
                </c:pt>
                <c:pt idx="12">
                  <c:v>313.92132821793143</c:v>
                </c:pt>
                <c:pt idx="13" formatCode="0.0">
                  <c:v>319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52896"/>
        <c:axId val="333952504"/>
      </c:lineChart>
      <c:catAx>
        <c:axId val="33395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33952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33952504"/>
        <c:scaling>
          <c:orientation val="minMax"/>
          <c:max val="1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333952896"/>
        <c:crosses val="autoZero"/>
        <c:crossBetween val="midCat"/>
        <c:majorUnit val="2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Sheet1!$B$7:$B$20</c:f>
              <c:numCache>
                <c:formatCode>###0</c:formatCode>
                <c:ptCount val="14"/>
                <c:pt idx="0">
                  <c:v>4460.7468156328296</c:v>
                </c:pt>
                <c:pt idx="1">
                  <c:v>4448.072927588154</c:v>
                </c:pt>
                <c:pt idx="2">
                  <c:v>4424.2818731764955</c:v>
                </c:pt>
                <c:pt idx="3">
                  <c:v>4258.7729227852624</c:v>
                </c:pt>
                <c:pt idx="4">
                  <c:v>4338.5976974791547</c:v>
                </c:pt>
                <c:pt idx="5">
                  <c:v>4192.6304011721531</c:v>
                </c:pt>
                <c:pt idx="6">
                  <c:v>4125.3807306050739</c:v>
                </c:pt>
                <c:pt idx="7">
                  <c:v>4196.4635539710216</c:v>
                </c:pt>
                <c:pt idx="8">
                  <c:v>3891.1199705189892</c:v>
                </c:pt>
                <c:pt idx="9">
                  <c:v>3905.8198437029719</c:v>
                </c:pt>
                <c:pt idx="10">
                  <c:v>3932.153968728237</c:v>
                </c:pt>
                <c:pt idx="11">
                  <c:v>4091.6262652917785</c:v>
                </c:pt>
                <c:pt idx="12">
                  <c:v>3945.2753258429784</c:v>
                </c:pt>
                <c:pt idx="13" formatCode="General">
                  <c:v>3882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Sheet1!$C$7:$C$20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Sheet1!$D$7:$D$20</c:f>
              <c:numCache>
                <c:formatCode>###0</c:formatCode>
                <c:ptCount val="14"/>
                <c:pt idx="0">
                  <c:v>405.14614294788669</c:v>
                </c:pt>
                <c:pt idx="1">
                  <c:v>377.96355844556388</c:v>
                </c:pt>
                <c:pt idx="2">
                  <c:v>386.21032140311712</c:v>
                </c:pt>
                <c:pt idx="3">
                  <c:v>390.33143610295667</c:v>
                </c:pt>
                <c:pt idx="4">
                  <c:v>362.62807356672192</c:v>
                </c:pt>
                <c:pt idx="5">
                  <c:v>392.47535339331858</c:v>
                </c:pt>
                <c:pt idx="6">
                  <c:v>394.16027445185313</c:v>
                </c:pt>
                <c:pt idx="7">
                  <c:v>376.7385534052288</c:v>
                </c:pt>
                <c:pt idx="8">
                  <c:v>329.34793880769956</c:v>
                </c:pt>
                <c:pt idx="9">
                  <c:v>364.08470723225906</c:v>
                </c:pt>
                <c:pt idx="10">
                  <c:v>369.78000942554149</c:v>
                </c:pt>
                <c:pt idx="11">
                  <c:v>377.33297116055292</c:v>
                </c:pt>
                <c:pt idx="12">
                  <c:v>355.21373511012462</c:v>
                </c:pt>
                <c:pt idx="13" formatCode="0.0">
                  <c:v>340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Sheet1!$E$7:$E$20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Sheet1!$F$7:$F$20</c:f>
              <c:numCache>
                <c:formatCode>###0</c:formatCode>
                <c:ptCount val="14"/>
                <c:pt idx="0">
                  <c:v>3326.4270900485467</c:v>
                </c:pt>
                <c:pt idx="1">
                  <c:v>3289.6778535524686</c:v>
                </c:pt>
                <c:pt idx="2">
                  <c:v>3177.7834318428377</c:v>
                </c:pt>
                <c:pt idx="3">
                  <c:v>3011.2299298232874</c:v>
                </c:pt>
                <c:pt idx="4">
                  <c:v>3090.6324746684445</c:v>
                </c:pt>
                <c:pt idx="5">
                  <c:v>2994.510611060889</c:v>
                </c:pt>
                <c:pt idx="6">
                  <c:v>2901.168000078771</c:v>
                </c:pt>
                <c:pt idx="7">
                  <c:v>2964.9762232681865</c:v>
                </c:pt>
                <c:pt idx="8">
                  <c:v>2738.404268162798</c:v>
                </c:pt>
                <c:pt idx="9" formatCode="0.0">
                  <c:v>2494.125329253</c:v>
                </c:pt>
                <c:pt idx="10" formatCode="0.0">
                  <c:v>2563.7277831158581</c:v>
                </c:pt>
                <c:pt idx="11" formatCode="0.0">
                  <c:v>2763.0138650317072</c:v>
                </c:pt>
                <c:pt idx="12">
                  <c:v>2410.3370884988954</c:v>
                </c:pt>
                <c:pt idx="13" formatCode="General">
                  <c:v>2347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Sheet1!$G$7:$G$20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Sheet1!$H$7:$H$20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Sheet1!$A$7:$A$20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Sheet1!$I$7:$I$20</c:f>
              <c:numCache>
                <c:formatCode>General</c:formatCode>
                <c:ptCount val="1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54464"/>
        <c:axId val="333954856"/>
      </c:lineChart>
      <c:catAx>
        <c:axId val="33395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339548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33954856"/>
        <c:scaling>
          <c:orientation val="minMax"/>
          <c:max val="5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33954464"/>
        <c:crosses val="autoZero"/>
        <c:crossBetween val="midCat"/>
        <c:majorUnit val="10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2541002158883923"/>
          <c:h val="0.789374997373586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cat>
            <c:strRef>
              <c:f>Sheet1!$A$2:$A$15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strCache>
            </c:strRef>
          </c:cat>
          <c:val>
            <c:numRef>
              <c:f>Sheet1!$B$2:$B$15</c:f>
              <c:numCache>
                <c:formatCode>###0.000</c:formatCode>
                <c:ptCount val="14"/>
                <c:pt idx="0">
                  <c:v>4.8987434523662596</c:v>
                </c:pt>
                <c:pt idx="1">
                  <c:v>4.4640560869239687</c:v>
                </c:pt>
                <c:pt idx="2">
                  <c:v>4.2282952301893886</c:v>
                </c:pt>
                <c:pt idx="3">
                  <c:v>4.0106825880425232</c:v>
                </c:pt>
                <c:pt idx="4">
                  <c:v>3.6833493676416844</c:v>
                </c:pt>
                <c:pt idx="5">
                  <c:v>3.3286911510807444</c:v>
                </c:pt>
                <c:pt idx="6">
                  <c:v>3.2882888019114942</c:v>
                </c:pt>
                <c:pt idx="7">
                  <c:v>3.0231566350550758</c:v>
                </c:pt>
                <c:pt idx="8">
                  <c:v>2.6768016605848177</c:v>
                </c:pt>
                <c:pt idx="9">
                  <c:v>2.5751847220601096</c:v>
                </c:pt>
                <c:pt idx="10">
                  <c:v>2.576254630732798</c:v>
                </c:pt>
                <c:pt idx="11">
                  <c:v>2.7897796718290357</c:v>
                </c:pt>
                <c:pt idx="12">
                  <c:v>2.3777665743618304</c:v>
                </c:pt>
                <c:pt idx="13">
                  <c:v>2.4735736745369437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3955640"/>
        <c:axId val="333956032"/>
      </c:barChart>
      <c:catAx>
        <c:axId val="33395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33956032"/>
        <c:crosses val="autoZero"/>
        <c:auto val="1"/>
        <c:lblAlgn val="ctr"/>
        <c:lblOffset val="100"/>
        <c:noMultiLvlLbl val="0"/>
      </c:catAx>
      <c:valAx>
        <c:axId val="333956032"/>
        <c:scaling>
          <c:orientation val="minMax"/>
          <c:max val="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33955640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Norrmäns cigarettköp i Sverige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137.32465011360136</c:v>
                </c:pt>
                <c:pt idx="1">
                  <c:v>221.33034887398185</c:v>
                </c:pt>
                <c:pt idx="2">
                  <c:v>168.55937564111332</c:v>
                </c:pt>
                <c:pt idx="3">
                  <c:v>173.416696744658</c:v>
                </c:pt>
                <c:pt idx="4">
                  <c:v>127.85959890561605</c:v>
                </c:pt>
                <c:pt idx="5">
                  <c:v>134.60471047347801</c:v>
                </c:pt>
                <c:pt idx="6">
                  <c:v>123.51478498073902</c:v>
                </c:pt>
                <c:pt idx="7">
                  <c:v>164.99777320941428</c:v>
                </c:pt>
                <c:pt idx="8">
                  <c:v>138.92783749663158</c:v>
                </c:pt>
                <c:pt idx="9">
                  <c:v>138.72045361336586</c:v>
                </c:pt>
                <c:pt idx="10">
                  <c:v>95.931500074865767</c:v>
                </c:pt>
                <c:pt idx="11">
                  <c:v>95.057167794003362</c:v>
                </c:pt>
                <c:pt idx="12">
                  <c:v>82.043726437529358</c:v>
                </c:pt>
                <c:pt idx="13">
                  <c:v>81.991869918699194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Registrerad försäljning totalt exklusive Norrmäns köp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841.9776918613793</c:v>
                </c:pt>
                <c:pt idx="1">
                  <c:v>714.74624219706186</c:v>
                </c:pt>
                <c:pt idx="2">
                  <c:v>768.80171647404768</c:v>
                </c:pt>
                <c:pt idx="3">
                  <c:v>763.43009852800731</c:v>
                </c:pt>
                <c:pt idx="4">
                  <c:v>714.41714475512595</c:v>
                </c:pt>
                <c:pt idx="5">
                  <c:v>652.41153089199713</c:v>
                </c:pt>
                <c:pt idx="6">
                  <c:v>686.49748520988533</c:v>
                </c:pt>
                <c:pt idx="7">
                  <c:v>629.84481929707977</c:v>
                </c:pt>
                <c:pt idx="8">
                  <c:v>682.86492665036428</c:v>
                </c:pt>
                <c:pt idx="9">
                  <c:v>604.22702118344398</c:v>
                </c:pt>
                <c:pt idx="10">
                  <c:v>581.17319723895639</c:v>
                </c:pt>
                <c:pt idx="11">
                  <c:v>650.23235691437162</c:v>
                </c:pt>
                <c:pt idx="12">
                  <c:v>614.05754092904158</c:v>
                </c:pt>
                <c:pt idx="13">
                  <c:v>600.44715447154476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Registrerad försäljning totalt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979.30234197498066</c:v>
                </c:pt>
                <c:pt idx="1">
                  <c:v>936.07659107104371</c:v>
                </c:pt>
                <c:pt idx="2">
                  <c:v>937.361092115161</c:v>
                </c:pt>
                <c:pt idx="3">
                  <c:v>936.8467952726653</c:v>
                </c:pt>
                <c:pt idx="4">
                  <c:v>842.276743660742</c:v>
                </c:pt>
                <c:pt idx="5">
                  <c:v>787.01624136547514</c:v>
                </c:pt>
                <c:pt idx="6">
                  <c:v>810.01227019062435</c:v>
                </c:pt>
                <c:pt idx="7">
                  <c:v>794.84259250649404</c:v>
                </c:pt>
                <c:pt idx="8">
                  <c:v>821.79276414699586</c:v>
                </c:pt>
                <c:pt idx="9">
                  <c:v>742.94747479680984</c:v>
                </c:pt>
                <c:pt idx="10">
                  <c:v>677.10469731382216</c:v>
                </c:pt>
                <c:pt idx="11">
                  <c:v>745.28952470837498</c:v>
                </c:pt>
                <c:pt idx="12">
                  <c:v>696.10126736657094</c:v>
                </c:pt>
                <c:pt idx="13">
                  <c:v>682.43902439024396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11464"/>
        <c:axId val="368411856"/>
      </c:lineChart>
      <c:catAx>
        <c:axId val="368411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4118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411856"/>
        <c:scaling>
          <c:orientation val="minMax"/>
          <c:max val="1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8411464"/>
        <c:crosses val="autoZero"/>
        <c:crossBetween val="midCat"/>
        <c:majorUnit val="20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6066358248893523"/>
          <c:y val="0.104069051591187"/>
          <c:w val="0.73748549856800605"/>
          <c:h val="0.16455243794307617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Antal paket per capita 17–84 år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Sheet1!$C$2:$C$15</c:f>
              <c:numCache>
                <c:formatCode>0.0</c:formatCode>
                <c:ptCount val="14"/>
                <c:pt idx="0">
                  <c:v>3.0985</c:v>
                </c:pt>
                <c:pt idx="1">
                  <c:v>3.8784999999999998</c:v>
                </c:pt>
                <c:pt idx="2">
                  <c:v>2.9119999999999999</c:v>
                </c:pt>
                <c:pt idx="3">
                  <c:v>2.6175000000000002</c:v>
                </c:pt>
                <c:pt idx="4">
                  <c:v>2.4729999999999999</c:v>
                </c:pt>
                <c:pt idx="5">
                  <c:v>2.4504999999999999</c:v>
                </c:pt>
                <c:pt idx="6">
                  <c:v>1.6487179487179486</c:v>
                </c:pt>
                <c:pt idx="7">
                  <c:v>1.6126315789473684</c:v>
                </c:pt>
                <c:pt idx="8">
                  <c:v>1.1778947368421051</c:v>
                </c:pt>
                <c:pt idx="9">
                  <c:v>1.2210526315789474</c:v>
                </c:pt>
                <c:pt idx="10">
                  <c:v>1.9578947368421054</c:v>
                </c:pt>
                <c:pt idx="11">
                  <c:v>1.6563157894736842</c:v>
                </c:pt>
                <c:pt idx="12">
                  <c:v>1.0947368421052632</c:v>
                </c:pt>
                <c:pt idx="13">
                  <c:v>1.1894736842105265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Andel som tagit in cigaretter (%)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2.2200000000000002</c:v>
                </c:pt>
                <c:pt idx="1">
                  <c:v>2</c:v>
                </c:pt>
                <c:pt idx="2">
                  <c:v>1.88</c:v>
                </c:pt>
                <c:pt idx="3">
                  <c:v>1.65</c:v>
                </c:pt>
                <c:pt idx="4">
                  <c:v>1.6</c:v>
                </c:pt>
                <c:pt idx="5">
                  <c:v>1.58</c:v>
                </c:pt>
                <c:pt idx="6">
                  <c:v>1.04</c:v>
                </c:pt>
                <c:pt idx="7">
                  <c:v>1.04</c:v>
                </c:pt>
                <c:pt idx="8">
                  <c:v>0.96</c:v>
                </c:pt>
                <c:pt idx="9">
                  <c:v>1.1100000000000001</c:v>
                </c:pt>
                <c:pt idx="10">
                  <c:v>0.93</c:v>
                </c:pt>
                <c:pt idx="11">
                  <c:v>0.9</c:v>
                </c:pt>
                <c:pt idx="12">
                  <c:v>0.71</c:v>
                </c:pt>
                <c:pt idx="13">
                  <c:v>0.71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12640"/>
        <c:axId val="368413032"/>
      </c:lineChart>
      <c:catAx>
        <c:axId val="36841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413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413032"/>
        <c:scaling>
          <c:orientation val="minMax"/>
          <c:max val="4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8412640"/>
        <c:crosses val="autoZero"/>
        <c:crossBetween val="midCat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22750012380004106"/>
          <c:y val="0.12007967491290809"/>
          <c:w val="0.73748549856800605"/>
          <c:h val="0.15121025184164191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Antal köpta paket smuggelcigaretter per capita 17–84 år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Sheet1!$C$2:$C$15</c:f>
              <c:numCache>
                <c:formatCode>0.0</c:formatCode>
                <c:ptCount val="14"/>
                <c:pt idx="0">
                  <c:v>1.35</c:v>
                </c:pt>
                <c:pt idx="1">
                  <c:v>1.25</c:v>
                </c:pt>
                <c:pt idx="2">
                  <c:v>1.4365000000000001</c:v>
                </c:pt>
                <c:pt idx="3">
                  <c:v>1.3393333333333333</c:v>
                </c:pt>
                <c:pt idx="4">
                  <c:v>1.2266666666666666</c:v>
                </c:pt>
                <c:pt idx="5">
                  <c:v>1.4671666666666667</c:v>
                </c:pt>
                <c:pt idx="6">
                  <c:v>1.3933333333333333</c:v>
                </c:pt>
                <c:pt idx="7">
                  <c:v>1.2863157894736841</c:v>
                </c:pt>
                <c:pt idx="8">
                  <c:v>0.51824561403508762</c:v>
                </c:pt>
                <c:pt idx="9">
                  <c:v>0.42982456140350872</c:v>
                </c:pt>
                <c:pt idx="10">
                  <c:v>0.45649122807017545</c:v>
                </c:pt>
                <c:pt idx="11">
                  <c:v>0.2249122807017544</c:v>
                </c:pt>
                <c:pt idx="12">
                  <c:v>0.25912280701754381</c:v>
                </c:pt>
                <c:pt idx="13">
                  <c:v>0.24842105263157893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Andel som köpt smuggelscigaretter (%)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0.61</c:v>
                </c:pt>
                <c:pt idx="1">
                  <c:v>0.56999999999999995</c:v>
                </c:pt>
                <c:pt idx="2">
                  <c:v>0.48</c:v>
                </c:pt>
                <c:pt idx="3">
                  <c:v>0.39</c:v>
                </c:pt>
                <c:pt idx="4">
                  <c:v>0.39</c:v>
                </c:pt>
                <c:pt idx="5">
                  <c:v>0.54</c:v>
                </c:pt>
                <c:pt idx="6">
                  <c:v>0.35</c:v>
                </c:pt>
                <c:pt idx="7">
                  <c:v>0.28999999999999998</c:v>
                </c:pt>
                <c:pt idx="8">
                  <c:v>0.2</c:v>
                </c:pt>
                <c:pt idx="9">
                  <c:v>0.15</c:v>
                </c:pt>
                <c:pt idx="10">
                  <c:v>0.28999999999999998</c:v>
                </c:pt>
                <c:pt idx="11">
                  <c:v>0.08</c:v>
                </c:pt>
                <c:pt idx="12">
                  <c:v>0.11</c:v>
                </c:pt>
                <c:pt idx="13">
                  <c:v>0.11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14208"/>
        <c:axId val="368414600"/>
      </c:lineChart>
      <c:catAx>
        <c:axId val="36841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414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414600"/>
        <c:scaling>
          <c:orientation val="minMax"/>
          <c:max val="4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8414208"/>
        <c:crosses val="autoZero"/>
        <c:crossBetween val="midCat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22750012380004106"/>
          <c:y val="0.12007967491290809"/>
          <c:w val="0.73748549856800605"/>
          <c:h val="0.15121025184164191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Sheet1!$B$23:$B$32</c:f>
              <c:numCache>
                <c:formatCode>0.0</c:formatCode>
                <c:ptCount val="10"/>
                <c:pt idx="0">
                  <c:v>4.2337622666242254</c:v>
                </c:pt>
                <c:pt idx="1">
                  <c:v>3.9090066919757103</c:v>
                </c:pt>
                <c:pt idx="2">
                  <c:v>3.901466755032923</c:v>
                </c:pt>
                <c:pt idx="3">
                  <c:v>4.1460538974723455</c:v>
                </c:pt>
                <c:pt idx="4">
                  <c:v>3.8946798013180253</c:v>
                </c:pt>
                <c:pt idx="5">
                  <c:v>4.1485198219187316</c:v>
                </c:pt>
                <c:pt idx="6">
                  <c:v>4.9118421576002804</c:v>
                </c:pt>
                <c:pt idx="7">
                  <c:v>5.4708773899568328</c:v>
                </c:pt>
                <c:pt idx="8">
                  <c:v>5.8221098756440322</c:v>
                </c:pt>
                <c:pt idx="9" formatCode="###0.0">
                  <c:v>6.4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Sheet1!$C$23:$C$32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Sheet1!$D$23:$D$32</c:f>
              <c:numCache>
                <c:formatCode>0.0</c:formatCode>
                <c:ptCount val="10"/>
                <c:pt idx="0">
                  <c:v>2.9042491390594396</c:v>
                </c:pt>
                <c:pt idx="1">
                  <c:v>2.6534301913243494</c:v>
                </c:pt>
                <c:pt idx="2">
                  <c:v>2.3631390166675694</c:v>
                </c:pt>
                <c:pt idx="3">
                  <c:v>2.8501179875575602</c:v>
                </c:pt>
                <c:pt idx="4">
                  <c:v>2.720627064470817</c:v>
                </c:pt>
                <c:pt idx="5">
                  <c:v>2.7226432721118123</c:v>
                </c:pt>
                <c:pt idx="6">
                  <c:v>3.3001337128109363</c:v>
                </c:pt>
                <c:pt idx="7">
                  <c:v>3.6265048425110189</c:v>
                </c:pt>
                <c:pt idx="8">
                  <c:v>4.0086860226801733</c:v>
                </c:pt>
                <c:pt idx="9" formatCode="###0.0">
                  <c:v>4.3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Sheet1!$E$23:$E$32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Sheet1!$F$23:$F$32</c:f>
              <c:numCache>
                <c:formatCode>0.0</c:formatCode>
                <c:ptCount val="10"/>
                <c:pt idx="0">
                  <c:v>1.3295131275647802</c:v>
                </c:pt>
                <c:pt idx="1">
                  <c:v>1.2555765006513624</c:v>
                </c:pt>
                <c:pt idx="2">
                  <c:v>1.5383277383653553</c:v>
                </c:pt>
                <c:pt idx="3">
                  <c:v>1.2959359099147865</c:v>
                </c:pt>
                <c:pt idx="4">
                  <c:v>1.1740527368472002</c:v>
                </c:pt>
                <c:pt idx="5">
                  <c:v>1.4258765498069157</c:v>
                </c:pt>
                <c:pt idx="6">
                  <c:v>1.611708444789351</c:v>
                </c:pt>
                <c:pt idx="7">
                  <c:v>1.8443725474458266</c:v>
                </c:pt>
                <c:pt idx="8">
                  <c:v>1.8134238529638536</c:v>
                </c:pt>
                <c:pt idx="9" formatCode="###0.0">
                  <c:v>2.1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629448"/>
        <c:axId val="368629840"/>
      </c:lineChart>
      <c:catAx>
        <c:axId val="36862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6298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629840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6862944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Sheet1!$B$7:$B$16</c:f>
              <c:numCache>
                <c:formatCode>0.0</c:formatCode>
                <c:ptCount val="10"/>
                <c:pt idx="0">
                  <c:v>24.352281127746501</c:v>
                </c:pt>
                <c:pt idx="1">
                  <c:v>22.401366806659322</c:v>
                </c:pt>
                <c:pt idx="2">
                  <c:v>21.991054304702399</c:v>
                </c:pt>
                <c:pt idx="3">
                  <c:v>21.620519934343509</c:v>
                </c:pt>
                <c:pt idx="4">
                  <c:v>20.076582901063638</c:v>
                </c:pt>
                <c:pt idx="5">
                  <c:v>21.892860284517688</c:v>
                </c:pt>
                <c:pt idx="6">
                  <c:v>22.832009943428229</c:v>
                </c:pt>
                <c:pt idx="7">
                  <c:v>22.830569498172242</c:v>
                </c:pt>
                <c:pt idx="8">
                  <c:v>23.960262255371685</c:v>
                </c:pt>
                <c:pt idx="9">
                  <c:v>25.4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Sheet1!$C$7:$C$16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Sheet1!$D$7:$D$16</c:f>
              <c:numCache>
                <c:formatCode>0.0</c:formatCode>
                <c:ptCount val="10"/>
                <c:pt idx="0">
                  <c:v>21.16835753209471</c:v>
                </c:pt>
                <c:pt idx="1">
                  <c:v>19.627060593776328</c:v>
                </c:pt>
                <c:pt idx="2">
                  <c:v>18.894416081823508</c:v>
                </c:pt>
                <c:pt idx="3">
                  <c:v>18.829745393039531</c:v>
                </c:pt>
                <c:pt idx="4">
                  <c:v>17.53438859179203</c:v>
                </c:pt>
                <c:pt idx="5">
                  <c:v>18.151318643883183</c:v>
                </c:pt>
                <c:pt idx="6">
                  <c:v>19.519536927297558</c:v>
                </c:pt>
                <c:pt idx="7">
                  <c:v>19.800137325732216</c:v>
                </c:pt>
                <c:pt idx="8">
                  <c:v>20.226495657473301</c:v>
                </c:pt>
                <c:pt idx="9">
                  <c:v>21.1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Sheet1!$E$7:$E$16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Sheet1!$F$7:$F$16</c:f>
              <c:numCache>
                <c:formatCode>0.0</c:formatCode>
                <c:ptCount val="10"/>
                <c:pt idx="0">
                  <c:v>3.183923595651819</c:v>
                </c:pt>
                <c:pt idx="1">
                  <c:v>2.7743062128830278</c:v>
                </c:pt>
                <c:pt idx="2">
                  <c:v>3.0966382228789056</c:v>
                </c:pt>
                <c:pt idx="3">
                  <c:v>2.7907745413040033</c:v>
                </c:pt>
                <c:pt idx="4">
                  <c:v>2.5421943092715638</c:v>
                </c:pt>
                <c:pt idx="5">
                  <c:v>3.7415416406345297</c:v>
                </c:pt>
                <c:pt idx="6">
                  <c:v>3.3124730161306291</c:v>
                </c:pt>
                <c:pt idx="7">
                  <c:v>3.0304321724399448</c:v>
                </c:pt>
                <c:pt idx="8">
                  <c:v>3.7337665978983519</c:v>
                </c:pt>
                <c:pt idx="9">
                  <c:v>4.3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Sheet1!$G$7:$G$16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Sheet1!$H$7:$H$16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Sheet1!$I$7:$I$16</c:f>
              <c:numCache>
                <c:formatCode>General</c:formatCode>
                <c:ptCount val="10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630624"/>
        <c:axId val="368631016"/>
      </c:lineChart>
      <c:catAx>
        <c:axId val="36863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631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63101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63062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Sheet1!$A$23:$A$32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Sheet1!$B$23:$B$32</c:f>
              <c:numCache>
                <c:formatCode>0</c:formatCode>
                <c:ptCount val="10"/>
                <c:pt idx="0">
                  <c:v>23.631825202315465</c:v>
                </c:pt>
                <c:pt idx="1">
                  <c:v>22.717013854283891</c:v>
                </c:pt>
                <c:pt idx="2">
                  <c:v>22.309002266429392</c:v>
                </c:pt>
                <c:pt idx="3">
                  <c:v>22.011358471763565</c:v>
                </c:pt>
                <c:pt idx="4">
                  <c:v>21.164274014648765</c:v>
                </c:pt>
                <c:pt idx="5">
                  <c:v>21.490869676391391</c:v>
                </c:pt>
                <c:pt idx="6">
                  <c:v>24.234181072644393</c:v>
                </c:pt>
                <c:pt idx="7">
                  <c:v>24.009823880200344</c:v>
                </c:pt>
                <c:pt idx="8">
                  <c:v>24.963814288352417</c:v>
                </c:pt>
                <c:pt idx="9">
                  <c:v>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632584"/>
        <c:axId val="368778912"/>
      </c:lineChart>
      <c:catAx>
        <c:axId val="368632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778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778912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368632584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Sheet1!$B$7:$B$16</c:f>
              <c:numCache>
                <c:formatCode>0</c:formatCode>
                <c:ptCount val="10"/>
                <c:pt idx="0">
                  <c:v>197.09360207176357</c:v>
                </c:pt>
                <c:pt idx="1">
                  <c:v>204.51788862218723</c:v>
                </c:pt>
                <c:pt idx="2">
                  <c:v>209.14482368846365</c:v>
                </c:pt>
                <c:pt idx="3">
                  <c:v>202.352594361066</c:v>
                </c:pt>
                <c:pt idx="4">
                  <c:v>208.16457290708618</c:v>
                </c:pt>
                <c:pt idx="5">
                  <c:v>205.10089054202766</c:v>
                </c:pt>
                <c:pt idx="6">
                  <c:v>211.74804887398292</c:v>
                </c:pt>
                <c:pt idx="7">
                  <c:v>204.51707184073888</c:v>
                </c:pt>
                <c:pt idx="8">
                  <c:v>205.42563028067707</c:v>
                </c:pt>
                <c:pt idx="9" formatCode="###0">
                  <c:v>211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Sheet1!$C$7:$C$16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Sheet1!$D$7:$D$16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Sheet1!$E$7:$E$16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Sheet1!$F$7:$F$16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Sheet1!$G$7:$G$16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Sheet1!$H$7:$H$16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Sheet1!$A$7:$A$16</c:f>
              <c:strCache>
                <c:ptCount val="10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</c:strCache>
            </c:strRef>
          </c:cat>
          <c:val>
            <c:numRef>
              <c:f>Sheet1!$I$7:$I$16</c:f>
              <c:numCache>
                <c:formatCode>General</c:formatCode>
                <c:ptCount val="10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780088"/>
        <c:axId val="368780480"/>
      </c:lineChart>
      <c:catAx>
        <c:axId val="368780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780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8780480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780088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2541002158883923"/>
          <c:h val="0.789374997373586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Sheet1!$B$2:$B$11</c:f>
              <c:numCache>
                <c:formatCode>###0</c:formatCode>
                <c:ptCount val="10"/>
                <c:pt idx="0">
                  <c:v>167.2472951127782</c:v>
                </c:pt>
                <c:pt idx="1">
                  <c:v>162.5256952385345</c:v>
                </c:pt>
                <c:pt idx="2">
                  <c:v>161.35231288219987</c:v>
                </c:pt>
                <c:pt idx="3">
                  <c:v>160.6672007339252</c:v>
                </c:pt>
                <c:pt idx="4">
                  <c:v>155.59468429420821</c:v>
                </c:pt>
                <c:pt idx="5">
                  <c:v>159.06488681850763</c:v>
                </c:pt>
                <c:pt idx="6">
                  <c:v>180.65566577469451</c:v>
                </c:pt>
                <c:pt idx="7">
                  <c:v>182.67689623606555</c:v>
                </c:pt>
                <c:pt idx="8">
                  <c:v>191.49746933357994</c:v>
                </c:pt>
                <c:pt idx="9" formatCode="###0.000">
                  <c:v>208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8781656"/>
        <c:axId val="368782440"/>
      </c:barChart>
      <c:catAx>
        <c:axId val="36878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8782440"/>
        <c:crosses val="autoZero"/>
        <c:auto val="1"/>
        <c:lblAlgn val="ctr"/>
        <c:lblOffset val="100"/>
        <c:noMultiLvlLbl val="0"/>
      </c:catAx>
      <c:valAx>
        <c:axId val="368782440"/>
        <c:scaling>
          <c:orientation val="minMax"/>
          <c:max val="2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8781656"/>
        <c:crosses val="autoZero"/>
        <c:crossBetween val="between"/>
        <c:majorUnit val="50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Sheet1!$A$23:$A$36</c:f>
              <c:strCache>
                <c:ptCount val="14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</c:strCache>
            </c:strRef>
          </c:cat>
          <c:val>
            <c:numRef>
              <c:f>Sheet1!$B$23:$B$36</c:f>
              <c:numCache>
                <c:formatCode>General</c:formatCode>
                <c:ptCount val="14"/>
                <c:pt idx="0">
                  <c:v>27.938106280209823</c:v>
                </c:pt>
                <c:pt idx="1">
                  <c:v>28.599779433533858</c:v>
                </c:pt>
                <c:pt idx="2">
                  <c:v>28.412362176726663</c:v>
                </c:pt>
                <c:pt idx="3">
                  <c:v>31.589809329821659</c:v>
                </c:pt>
                <c:pt idx="4">
                  <c:v>25.593405225428487</c:v>
                </c:pt>
                <c:pt idx="5">
                  <c:v>22.744038604765336</c:v>
                </c:pt>
                <c:pt idx="6">
                  <c:v>24.284461872798865</c:v>
                </c:pt>
                <c:pt idx="7">
                  <c:v>24.595838995136162</c:v>
                </c:pt>
                <c:pt idx="8">
                  <c:v>26.346553397615452</c:v>
                </c:pt>
                <c:pt idx="9">
                  <c:v>28.19731225572999</c:v>
                </c:pt>
                <c:pt idx="10">
                  <c:v>26.605125754921801</c:v>
                </c:pt>
                <c:pt idx="11">
                  <c:v>27.889971462895385</c:v>
                </c:pt>
                <c:pt idx="12">
                  <c:v>28.533208512615218</c:v>
                </c:pt>
                <c:pt idx="13">
                  <c:v>28.004595263343937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32560"/>
        <c:axId val="369532952"/>
      </c:lineChart>
      <c:catAx>
        <c:axId val="36953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9532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9532952"/>
        <c:scaling>
          <c:orientation val="minMax"/>
          <c:max val="4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600" b="0">
                <a:latin typeface="Gill Sans MT" panose="020B0502020104020203" pitchFamily="34" charset="0"/>
              </a:defRPr>
            </a:pPr>
            <a:endParaRPr lang="sv-SE"/>
          </a:p>
        </c:txPr>
        <c:crossAx val="36953256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Sheet1!$A$7:$A$20</c:f>
              <c:strCache>
                <c:ptCount val="14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</c:strCache>
            </c:strRef>
          </c:cat>
          <c:val>
            <c:numRef>
              <c:f>Sheet1!$B$7:$B$20</c:f>
              <c:numCache>
                <c:formatCode>General</c:formatCode>
                <c:ptCount val="14"/>
                <c:pt idx="0">
                  <c:v>6.9009999999999998</c:v>
                </c:pt>
                <c:pt idx="1">
                  <c:v>7.0149999999999997</c:v>
                </c:pt>
                <c:pt idx="2">
                  <c:v>6.9260000000000002</c:v>
                </c:pt>
                <c:pt idx="3">
                  <c:v>7.6539999999999999</c:v>
                </c:pt>
                <c:pt idx="4">
                  <c:v>6.1619999999999999</c:v>
                </c:pt>
                <c:pt idx="5">
                  <c:v>5.4359999999999999</c:v>
                </c:pt>
                <c:pt idx="6">
                  <c:v>5.7629999999999999</c:v>
                </c:pt>
                <c:pt idx="7">
                  <c:v>5.78</c:v>
                </c:pt>
                <c:pt idx="8">
                  <c:v>6.12</c:v>
                </c:pt>
                <c:pt idx="9">
                  <c:v>6.47</c:v>
                </c:pt>
                <c:pt idx="10">
                  <c:v>6.0350000000000001</c:v>
                </c:pt>
                <c:pt idx="11">
                  <c:v>6.2610000000000001</c:v>
                </c:pt>
                <c:pt idx="12">
                  <c:v>6.3380000000000001</c:v>
                </c:pt>
                <c:pt idx="13">
                  <c:v>6.3380000000000001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33736"/>
        <c:axId val="369534128"/>
      </c:lineChart>
      <c:catAx>
        <c:axId val="369533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9534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9534128"/>
        <c:scaling>
          <c:orientation val="minMax"/>
          <c:max val="1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9533736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233119396990084E-2"/>
          <c:y val="0.10341391873663162"/>
          <c:w val="0.8668554870921275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Antal dosor per capita 17–84 år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0.55200000000000005</c:v>
                </c:pt>
                <c:pt idx="1">
                  <c:v>1.2490000000000001</c:v>
                </c:pt>
                <c:pt idx="2">
                  <c:v>0.99800000000000011</c:v>
                </c:pt>
                <c:pt idx="3">
                  <c:v>1.3193333333333335</c:v>
                </c:pt>
                <c:pt idx="4">
                  <c:v>0.82866666666666655</c:v>
                </c:pt>
                <c:pt idx="5">
                  <c:v>0.87133333333333329</c:v>
                </c:pt>
                <c:pt idx="6">
                  <c:v>0.72766666666666657</c:v>
                </c:pt>
                <c:pt idx="7">
                  <c:v>0.53966666666666663</c:v>
                </c:pt>
                <c:pt idx="8">
                  <c:v>0.4366666666666667</c:v>
                </c:pt>
                <c:pt idx="9">
                  <c:v>0.78666666666666674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Andel som tagit in snus (%)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0.33</c:v>
                </c:pt>
                <c:pt idx="1">
                  <c:v>0.34</c:v>
                </c:pt>
                <c:pt idx="2">
                  <c:v>0.3</c:v>
                </c:pt>
                <c:pt idx="3">
                  <c:v>0.28999999999999998</c:v>
                </c:pt>
                <c:pt idx="4">
                  <c:v>0.23</c:v>
                </c:pt>
                <c:pt idx="5">
                  <c:v>0.26</c:v>
                </c:pt>
                <c:pt idx="6">
                  <c:v>0.22</c:v>
                </c:pt>
                <c:pt idx="7">
                  <c:v>0.3</c:v>
                </c:pt>
                <c:pt idx="8">
                  <c:v>0.35</c:v>
                </c:pt>
                <c:pt idx="9">
                  <c:v>0.28999999999999998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48776"/>
        <c:axId val="259749160"/>
      </c:lineChart>
      <c:catAx>
        <c:axId val="259748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9749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9749160"/>
        <c:scaling>
          <c:orientation val="minMax"/>
          <c:max val="1.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9748776"/>
        <c:crosses val="autoZero"/>
        <c:crossBetween val="midCat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42613819262247216"/>
          <c:y val="0.13342186101434234"/>
          <c:w val="0.53904485023079685"/>
          <c:h val="0.15121025184164194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0.12837</cdr:x>
      <cdr:y>0.07167</cdr:y>
    </cdr:from>
    <cdr:to>
      <cdr:x>0.38056</cdr:x>
      <cdr:y>0.1521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76488" y="301695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0.13061</cdr:x>
      <cdr:y>0.0797</cdr:y>
    </cdr:from>
    <cdr:to>
      <cdr:x>0.48498</cdr:x>
      <cdr:y>0.16013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84824" y="335483"/>
          <a:ext cx="131537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0.42895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75" y="222856"/>
          <a:ext cx="129616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165618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Andel / 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165618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Andel / 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0.42895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75" y="222856"/>
          <a:ext cx="129616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65617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Andel / Antal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2017-05-10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015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61B54D-8A8F-4CDA-B033-4C7FE25F7F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79920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25290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993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19400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25854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6983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66978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06957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53133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3885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2017-05-10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98344" y="764704"/>
            <a:ext cx="5797878" cy="7663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Tobaksvanor i Sverige</a:t>
            </a:r>
          </a:p>
          <a:p>
            <a:pPr algn="ctr">
              <a:defRPr/>
            </a:pPr>
            <a:r>
              <a:rPr lang="sv-SE" sz="2800" b="1" dirty="0"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800" b="1" dirty="0" smtClean="0">
                <a:latin typeface="Gill Sans MT" panose="020B0502020104020203" pitchFamily="34" charset="0"/>
                <a:cs typeface="Vrinda" panose="020B0502040204020203" pitchFamily="34" charset="0"/>
              </a:rPr>
              <a:t> tobakskonsumtionen i siffror </a:t>
            </a:r>
          </a:p>
          <a:p>
            <a:pPr algn="ctr">
              <a:defRPr/>
            </a:pPr>
            <a:r>
              <a:rPr lang="sv-SE" sz="2800" b="1" dirty="0" smtClean="0">
                <a:latin typeface="Gill Sans MT" panose="020B0502020104020203" pitchFamily="34" charset="0"/>
                <a:cs typeface="Vrinda" panose="020B0502040204020203" pitchFamily="34" charset="0"/>
              </a:rPr>
              <a:t>med fokus på år </a:t>
            </a:r>
            <a:r>
              <a:rPr lang="sv-SE" sz="2800" b="1" dirty="0" smtClean="0">
                <a:latin typeface="Gill Sans MT" pitchFamily="34" charset="0"/>
              </a:rPr>
              <a:t>2016</a:t>
            </a: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0399" y="214313"/>
            <a:ext cx="3634089" cy="4222799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 av befolkningen i olika regioner i Sverige som använt tobak (rökt eller snusat) vid något tillfälle de senaste 30 dagarna. 2016.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pic>
        <p:nvPicPr>
          <p:cNvPr id="5" name="Bildobjekt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09893"/>
            <a:ext cx="2842895" cy="6038215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sp>
        <p:nvSpPr>
          <p:cNvPr id="6" name="Textruta 6"/>
          <p:cNvSpPr txBox="1"/>
          <p:nvPr/>
        </p:nvSpPr>
        <p:spPr>
          <a:xfrm>
            <a:off x="2865155" y="1997393"/>
            <a:ext cx="1600200" cy="9144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Norrland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28 % 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ruta 5"/>
          <p:cNvSpPr txBox="1"/>
          <p:nvPr/>
        </p:nvSpPr>
        <p:spPr>
          <a:xfrm>
            <a:off x="2112045" y="3970095"/>
            <a:ext cx="1600200" cy="9144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Övr. län i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Svealand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25 % 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ruta 21"/>
          <p:cNvSpPr txBox="1"/>
          <p:nvPr/>
        </p:nvSpPr>
        <p:spPr>
          <a:xfrm>
            <a:off x="3322990" y="4290378"/>
            <a:ext cx="1600200" cy="9144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Stockholms län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24 % 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ruta 19"/>
          <p:cNvSpPr txBox="1"/>
          <p:nvPr/>
        </p:nvSpPr>
        <p:spPr>
          <a:xfrm>
            <a:off x="2607980" y="5102543"/>
            <a:ext cx="1600200" cy="9144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Övr. län i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Götaland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23 % </a:t>
            </a:r>
            <a:endParaRPr lang="sv-SE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ruta 7"/>
          <p:cNvSpPr txBox="1"/>
          <p:nvPr/>
        </p:nvSpPr>
        <p:spPr>
          <a:xfrm>
            <a:off x="1872967" y="5525061"/>
            <a:ext cx="1600200" cy="52514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Blekinge, Kronoberg, Halland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26 %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ruta 9"/>
          <p:cNvSpPr txBox="1"/>
          <p:nvPr/>
        </p:nvSpPr>
        <p:spPr>
          <a:xfrm>
            <a:off x="1872967" y="6021860"/>
            <a:ext cx="1600200" cy="38862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Skåne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25 % 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ruta 20"/>
          <p:cNvSpPr txBox="1"/>
          <p:nvPr/>
        </p:nvSpPr>
        <p:spPr>
          <a:xfrm>
            <a:off x="1615936" y="4891619"/>
            <a:ext cx="1600200" cy="559435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Västra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Götaland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sv-SE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26 % </a:t>
            </a:r>
            <a:endParaRPr lang="sv-SE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 av befolkningen som använt tobak de senaste 30 dagarna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; totalt, dagligen eller sporadiskt. 2007–2016.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03902996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8651304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under de senaste 30 dagarna rökt, snusat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eller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gjort både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och. 2007–2016.</a:t>
            </a:r>
            <a:endParaRPr lang="sv-SE" sz="2200" b="1" dirty="0" smtClean="0">
              <a:latin typeface="Arial" pitchFamily="34" charset="0"/>
              <a:cs typeface="Arial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98124615"/>
              </p:ext>
            </p:extLst>
          </p:nvPr>
        </p:nvGraphicFramePr>
        <p:xfrm>
          <a:off x="500035" y="1916832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715405" y="50800"/>
            <a:ext cx="428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3</a:t>
            </a:r>
            <a:endParaRPr lang="sv-SE" sz="1200" dirty="0">
              <a:latin typeface="Times New Roman" pitchFamily="18" charset="0"/>
            </a:endParaRP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861251"/>
              </p:ext>
            </p:extLst>
          </p:nvPr>
        </p:nvGraphicFramePr>
        <p:xfrm>
          <a:off x="4644008" y="1936803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971600" y="1556792"/>
            <a:ext cx="72008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Röker, snusar ej              Röker och snusar               </a:t>
            </a:r>
            <a:r>
              <a:rPr lang="sv-SE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Snusar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, röker ej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115616" y="1645915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3419872" y="1644183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/>
        </p:nvSpPr>
        <p:spPr>
          <a:xfrm>
            <a:off x="5956924" y="1659734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6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rökt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 2003–2016.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523031"/>
              </p:ext>
            </p:extLst>
          </p:nvPr>
        </p:nvGraphicFramePr>
        <p:xfrm>
          <a:off x="4610345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622089" y="1661522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763688" y="187208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779912" y="186478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650888"/>
              </p:ext>
            </p:extLst>
          </p:nvPr>
        </p:nvGraphicFramePr>
        <p:xfrm>
          <a:off x="516962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652120" y="186357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cigaretter. Genomsnittligt antal cigaretter per år bland rökare samt per capita 17–84 år.  2003–2016.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850017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827584" y="1645341"/>
            <a:ext cx="763284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Bland dem som röker sporadiskt	             Bland dem som röker dagligen 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Bland dem som röker, totalt                     I befolkningen                  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899592" y="185469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5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699645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899592" y="211411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788024" y="2116827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6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Samlad årskonsumtion av cigaretter i Sverige utifrån självrapporterade uppgifter 2003–2016.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02813073"/>
              </p:ext>
            </p:extLst>
          </p:nvPr>
        </p:nvGraphicFramePr>
        <p:xfrm>
          <a:off x="323528" y="1357299"/>
          <a:ext cx="8640960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107504" y="133135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Miljarder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7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cigarettförsäljningen i Sverige med och utan korrigering för norrmäns cigarettköp i Sverige. Antal cigaretter per capita 15 år och äldre. 2003–2016.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40940950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cigaretter i samband med utlandsresor och antal införda paket per capita 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84 år.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2003–2016.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7355442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01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smuggelcigaretter samt antal köpta paket per capita 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84 år.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2003–2016.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87192989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0201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befolkningen som snusat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2007–2016.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070776"/>
              </p:ext>
            </p:extLst>
          </p:nvPr>
        </p:nvGraphicFramePr>
        <p:xfrm>
          <a:off x="4710539" y="222082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295636" y="1645341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475656" y="1837311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419872" y="183000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64372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292080" y="184618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48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årsförbrukning av snusdosor. Genomsnittligt antal snusdosor per år bland dagligsnusare samt 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capita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år.  2007–2016.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651638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763688" y="1710844"/>
            <a:ext cx="561662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  Per dagligsnusare                   Per capita 17-84 år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968080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1871700" y="1904388"/>
            <a:ext cx="590962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644008" y="1904388"/>
            <a:ext cx="590962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årsförbrukning av snusdosor i Sverige. 2007–2016.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04210981"/>
              </p:ext>
            </p:extLst>
          </p:nvPr>
        </p:nvGraphicFramePr>
        <p:xfrm>
          <a:off x="323528" y="1357299"/>
          <a:ext cx="8280920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107504" y="13412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Miljoner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snusförsäljningen i Sverige i totalt antal miljarder kg samt uttryckt i antal dosor per capita 15 år och äldre.  2003–2016.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771225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899592" y="1710844"/>
            <a:ext cx="75608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  Snus, miljarder kg                   Antal dosor per capita 15 år och äldre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308928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1007604" y="1904388"/>
            <a:ext cx="650058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3779912" y="1904388"/>
            <a:ext cx="650058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58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snus i samband med utlandsresor och antal dosor per capita 17–84 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2007–2016.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67913193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397</Words>
  <Application>Microsoft Office PowerPoint</Application>
  <PresentationFormat>Bildspel på skärmen (4:3)</PresentationFormat>
  <Paragraphs>100</Paragraphs>
  <Slides>15</Slides>
  <Notes>15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2" baseType="lpstr">
      <vt:lpstr>Arial</vt:lpstr>
      <vt:lpstr>Calibri</vt:lpstr>
      <vt:lpstr>Geneva</vt:lpstr>
      <vt:lpstr>Gill Sans MT</vt:lpstr>
      <vt:lpstr>Times New Roman</vt:lpstr>
      <vt:lpstr>Vrinda</vt:lpstr>
      <vt:lpstr>Tema1</vt:lpstr>
      <vt:lpstr>PowerPoint-presentation</vt:lpstr>
      <vt:lpstr>Andel av befolkningen i olika regioner i Sverige som använt tobak (rökt eller snusat) vid något tillfälle de senaste 30 dagarna. 2016.</vt:lpstr>
      <vt:lpstr>Andel av befolkningen som använt tobak de senaste 30 dagarna; totalt, dagligen eller sporadiskt. 2007–2016. </vt:lpstr>
      <vt:lpstr>Andel män och kvinnor som under de senaste 30 dagarna rökt, snusat eller gjort både och. 2007–2016.</vt:lpstr>
      <vt:lpstr>Andel män och kvinnor som rökt de senaste 30 dagarna; sporadiskt, dagligen och totalt.  2003–2016.</vt:lpstr>
      <vt:lpstr>Självrapporterad årskonsumtion av cigaretter. Genomsnittligt antal cigaretter per år bland rökare samt per capita 17–84 år.  2003–2016.</vt:lpstr>
      <vt:lpstr>Samlad årskonsumtion av cigaretter i Sverige utifrån självrapporterade uppgifter 2003–2016. </vt:lpstr>
      <vt:lpstr>Den inhemska cigarettförsäljningen i Sverige med och utan korrigering för norrmäns cigarettköp i Sverige. Antal cigaretter per capita 15 år och äldre. 2003–2016. </vt:lpstr>
      <vt:lpstr>Andelen svenskar som köpt cigaretter i samband med utlandsresor och antal införda paket per capita 17–84 år. 2003–2016. </vt:lpstr>
      <vt:lpstr>Andelen svenskar som köpt smuggelcigaretter samt antal köpta paket per capita 17–84 år. 2003–2016. </vt:lpstr>
      <vt:lpstr>Andel män och kvinnor i befolkningen som snusat de senaste 30 dagarna; sporadiskt, dagligen och totalt.   2007–2016.</vt:lpstr>
      <vt:lpstr>Självrapporterad årsförbrukning av snusdosor. Genomsnittligt antal snusdosor per år bland dagligsnusare samt per capita 17–84 år.  2007–2016.</vt:lpstr>
      <vt:lpstr>Självrapporterad årsförbrukning av snusdosor i Sverige. 2007–2016. </vt:lpstr>
      <vt:lpstr>Den inhemska snusförsäljningen i Sverige i totalt antal miljarder kg samt uttryckt i antal dosor per capita 15 år och äldre.  2003–2016.</vt:lpstr>
      <vt:lpstr>Andelen svenskar som köpt snus i samband med utlandsresor och antal dosor per capita 17–84 år.  2007–2016.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2017-05-10T13:25:30Z</dcterms:modified>
</cp:coreProperties>
</file>